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  <p:sldMasterId id="2147483701" r:id="rId5"/>
    <p:sldMasterId id="2147483724" r:id="rId6"/>
  </p:sldMasterIdLst>
  <p:notesMasterIdLst>
    <p:notesMasterId r:id="rId58"/>
  </p:notesMasterIdLst>
  <p:handoutMasterIdLst>
    <p:handoutMasterId r:id="rId59"/>
  </p:handoutMasterIdLst>
  <p:sldIdLst>
    <p:sldId id="302" r:id="rId7"/>
    <p:sldId id="343" r:id="rId8"/>
    <p:sldId id="304" r:id="rId9"/>
    <p:sldId id="303" r:id="rId10"/>
    <p:sldId id="341" r:id="rId11"/>
    <p:sldId id="342" r:id="rId12"/>
    <p:sldId id="344" r:id="rId13"/>
    <p:sldId id="345" r:id="rId14"/>
    <p:sldId id="346" r:id="rId15"/>
    <p:sldId id="347" r:id="rId16"/>
    <p:sldId id="348" r:id="rId17"/>
    <p:sldId id="349" r:id="rId18"/>
    <p:sldId id="374" r:id="rId19"/>
    <p:sldId id="350" r:id="rId20"/>
    <p:sldId id="351" r:id="rId21"/>
    <p:sldId id="375" r:id="rId22"/>
    <p:sldId id="353" r:id="rId23"/>
    <p:sldId id="354" r:id="rId24"/>
    <p:sldId id="376" r:id="rId25"/>
    <p:sldId id="380" r:id="rId26"/>
    <p:sldId id="377" r:id="rId27"/>
    <p:sldId id="378" r:id="rId28"/>
    <p:sldId id="379" r:id="rId29"/>
    <p:sldId id="356" r:id="rId30"/>
    <p:sldId id="357" r:id="rId31"/>
    <p:sldId id="381" r:id="rId32"/>
    <p:sldId id="382" r:id="rId33"/>
    <p:sldId id="359" r:id="rId34"/>
    <p:sldId id="360" r:id="rId35"/>
    <p:sldId id="361" r:id="rId36"/>
    <p:sldId id="383" r:id="rId37"/>
    <p:sldId id="362" r:id="rId38"/>
    <p:sldId id="363" r:id="rId39"/>
    <p:sldId id="384" r:id="rId40"/>
    <p:sldId id="365" r:id="rId41"/>
    <p:sldId id="366" r:id="rId42"/>
    <p:sldId id="385" r:id="rId43"/>
    <p:sldId id="390" r:id="rId44"/>
    <p:sldId id="386" r:id="rId45"/>
    <p:sldId id="387" r:id="rId46"/>
    <p:sldId id="388" r:id="rId47"/>
    <p:sldId id="367" r:id="rId48"/>
    <p:sldId id="389" r:id="rId49"/>
    <p:sldId id="391" r:id="rId50"/>
    <p:sldId id="368" r:id="rId51"/>
    <p:sldId id="369" r:id="rId52"/>
    <p:sldId id="370" r:id="rId53"/>
    <p:sldId id="371" r:id="rId54"/>
    <p:sldId id="372" r:id="rId55"/>
    <p:sldId id="373" r:id="rId56"/>
    <p:sldId id="30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6AD93CC-829C-47BC-A35E-ABC39A5DE053}">
          <p14:sldIdLst>
            <p14:sldId id="302"/>
            <p14:sldId id="343"/>
            <p14:sldId id="304"/>
          </p14:sldIdLst>
        </p14:section>
        <p14:section name="Simple Reference Data" id="{2B127757-14F3-44B4-8056-4BA119CF1467}">
          <p14:sldIdLst>
            <p14:sldId id="303"/>
            <p14:sldId id="341"/>
            <p14:sldId id="342"/>
          </p14:sldIdLst>
        </p14:section>
        <p14:section name="Complex Reference Data" id="{970E85E4-ECAB-4A71-99C9-AC9B08D43E4C}">
          <p14:sldIdLst>
            <p14:sldId id="344"/>
            <p14:sldId id="345"/>
            <p14:sldId id="346"/>
          </p14:sldIdLst>
        </p14:section>
        <p14:section name="Meta-model Reference Data" id="{8CEAC06D-371C-4FED-BEC3-CB4E956917B3}">
          <p14:sldIdLst>
            <p14:sldId id="347"/>
            <p14:sldId id="348"/>
            <p14:sldId id="349"/>
            <p14:sldId id="374"/>
          </p14:sldIdLst>
        </p14:section>
        <p14:section name="Separate Primary Key" id="{A10A8A1F-751B-4B56-8A1E-7123BB77B1B5}">
          <p14:sldIdLst>
            <p14:sldId id="350"/>
            <p14:sldId id="351"/>
            <p14:sldId id="375"/>
          </p14:sldIdLst>
        </p14:section>
        <p14:section name="Fixed Hierarchy" id="{A58D5770-DFC0-4B83-9750-E84E6A993FD9}">
          <p14:sldIdLst>
            <p14:sldId id="353"/>
            <p14:sldId id="354"/>
            <p14:sldId id="376"/>
            <p14:sldId id="380"/>
          </p14:sldIdLst>
        </p14:section>
        <p14:section name="Flexible Hierarchy" id="{93108A2C-F95A-4E6D-BB62-B05BFE1EBFEE}">
          <p14:sldIdLst>
            <p14:sldId id="377"/>
            <p14:sldId id="378"/>
            <p14:sldId id="379"/>
          </p14:sldIdLst>
        </p14:section>
        <p14:section name="Lookup Mapping" id="{6ED53D4D-AF1C-481D-BB8B-9AD841C31AA2}">
          <p14:sldIdLst>
            <p14:sldId id="356"/>
            <p14:sldId id="357"/>
            <p14:sldId id="381"/>
            <p14:sldId id="382"/>
          </p14:sldIdLst>
        </p14:section>
        <p14:section name="Multi-Entity Reference Data" id="{4B354449-C2C7-49EC-ABE2-136861DFCF4E}">
          <p14:sldIdLst>
            <p14:sldId id="359"/>
            <p14:sldId id="360"/>
            <p14:sldId id="361"/>
            <p14:sldId id="383"/>
          </p14:sldIdLst>
        </p14:section>
        <p14:section name="Externally Sourced Reference Data" id="{AEE9604C-CB94-4A12-AC5F-81545BF7342A}">
          <p14:sldIdLst>
            <p14:sldId id="362"/>
            <p14:sldId id="363"/>
            <p14:sldId id="384"/>
          </p14:sldIdLst>
        </p14:section>
        <p14:section name="Multiple Hierarchies" id="{E6FF2F19-23F6-40F2-93F6-7893789C3F23}">
          <p14:sldIdLst>
            <p14:sldId id="365"/>
            <p14:sldId id="366"/>
            <p14:sldId id="385"/>
            <p14:sldId id="390"/>
            <p14:sldId id="386"/>
          </p14:sldIdLst>
        </p14:section>
        <p14:section name="General Graph" id="{A350E85E-56FF-4884-B473-AE9E28447496}">
          <p14:sldIdLst>
            <p14:sldId id="387"/>
            <p14:sldId id="388"/>
            <p14:sldId id="367"/>
            <p14:sldId id="389"/>
            <p14:sldId id="391"/>
          </p14:sldIdLst>
        </p14:section>
        <p14:section name="Versioning" id="{AB317E69-DDBA-46AB-88DC-2719C72A33FC}">
          <p14:sldIdLst>
            <p14:sldId id="368"/>
            <p14:sldId id="369"/>
            <p14:sldId id="370"/>
          </p14:sldIdLst>
        </p14:section>
        <p14:section name="Integration" id="{8F3F763F-2384-4BE6-906D-19335E298A19}">
          <p14:sldIdLst>
            <p14:sldId id="371"/>
            <p14:sldId id="372"/>
            <p14:sldId id="373"/>
          </p14:sldIdLst>
        </p14:section>
        <p14:section name="Conclusion" id="{C9EB06DB-4884-49B6-A687-B101D81894FD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1AD47"/>
    <a:srgbClr val="4472C4"/>
    <a:srgbClr val="2654AC"/>
    <a:srgbClr val="ED7D31"/>
    <a:srgbClr val="E62830"/>
    <a:srgbClr val="EB7127"/>
    <a:srgbClr val="00B0F0"/>
    <a:srgbClr val="F1B331"/>
    <a:srgbClr val="1E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C575D-24E8-4E18-9EBC-6690EEE3A1B2}" v="71" dt="2021-08-20T13:25:50.140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01FEF0-097B-E847-A028-FA5F3A35BC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EEF6A-711D-6640-8833-475580C6F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5841D-9535-9947-8397-47117A44209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3D178-D05D-EC42-B1D8-A0FC7F3C0E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70776-D45D-4249-8975-EBD54A894D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AD73F-C2C0-0445-B06C-228E956EE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1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CEB89-874C-784E-B7F4-23F612873D6B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ACBBC-DD6B-8349-BE3D-395F17D1D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7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8AE6FC-9D3D-8D43-BE30-905B03A29CC6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dk1">
              <a:alpha val="3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AA66A1-574A-FA47-A94D-9D4A78EC6217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dk1">
              <a:alpha val="3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E97550-B52A-B949-B382-6E7E6C6735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062" y="2614613"/>
            <a:ext cx="10515600" cy="8286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Main Heading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84C9854-EC56-1E42-9B62-8AA1168FB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2" y="3465096"/>
            <a:ext cx="10515600" cy="5040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Subheading to add context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FF7A1-D25B-4045-8B3A-7907FC7F6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948" y="5863460"/>
            <a:ext cx="3048000" cy="73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9FE846-3DB5-424F-A96E-B5FA5E3009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9EE571-2B70-534A-A2BD-DEEA77CFDF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&lt;insert picture&gt;</a:t>
            </a:r>
          </a:p>
        </p:txBody>
      </p:sp>
    </p:spTree>
    <p:extLst>
      <p:ext uri="{BB962C8B-B14F-4D97-AF65-F5344CB8AC3E}">
        <p14:creationId xmlns:p14="http://schemas.microsoft.com/office/powerpoint/2010/main" val="125227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DDC1A58-7911-9643-B710-33ECF545C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Images x 2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A2B0384-BA7E-454F-9FF1-2003EDECE9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88504" y="1822327"/>
            <a:ext cx="5063707" cy="426146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&lt;insert image&gt;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833FD45-C9D3-5E47-9E2B-69C07533483E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39788" y="1822327"/>
            <a:ext cx="5063707" cy="426146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&lt;insert image&gt;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06483-BB12-C94B-8AE8-CE0C161A6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59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FA7762A-94DE-C549-8BE4-EAF47620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Image x 3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0F1ACAA-5A27-2644-BA08-5A0873D8F7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1" y="1812925"/>
            <a:ext cx="5257800" cy="42703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&lt;insert picture&gt;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68995B-1E75-BE40-9F7B-E3E2135437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72250" y="1812925"/>
            <a:ext cx="4781550" cy="196708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&lt;insert image&gt;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5B8CB59-EE4D-7947-B045-23F377EC06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2250" y="4115827"/>
            <a:ext cx="4781550" cy="196708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&lt;insert image&gt;</a:t>
            </a:r>
          </a:p>
        </p:txBody>
      </p:sp>
    </p:spTree>
    <p:extLst>
      <p:ext uri="{BB962C8B-B14F-4D97-AF65-F5344CB8AC3E}">
        <p14:creationId xmlns:p14="http://schemas.microsoft.com/office/powerpoint/2010/main" val="675840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C0DF7-E30D-4342-8B11-8D2B5954897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1850" y="1812925"/>
            <a:ext cx="10539413" cy="4283075"/>
          </a:xfrm>
        </p:spPr>
        <p:txBody>
          <a:bodyPr>
            <a:noAutofit/>
          </a:bodyPr>
          <a:lstStyle>
            <a:lvl1pPr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>
              <a:defRPr sz="14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2pPr>
            <a:lvl3pPr>
              <a:defRPr sz="12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 comma bullet points</a:t>
            </a:r>
          </a:p>
          <a:p>
            <a:pPr lvl="1"/>
            <a:r>
              <a:rPr lang="en-GB"/>
              <a:t> smaller comma bullet points</a:t>
            </a:r>
          </a:p>
          <a:p>
            <a:pPr lvl="2"/>
            <a:r>
              <a:rPr lang="en-GB"/>
              <a:t> even smaller comma bullet points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E7AFBFC-94AC-7A45-9A4D-5FF5046422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Bullet Points</a:t>
            </a:r>
          </a:p>
        </p:txBody>
      </p:sp>
    </p:spTree>
    <p:extLst>
      <p:ext uri="{BB962C8B-B14F-4D97-AF65-F5344CB8AC3E}">
        <p14:creationId xmlns:p14="http://schemas.microsoft.com/office/powerpoint/2010/main" val="4115948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D540C3-6AD7-2F4C-81E2-750BF05D05D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21206" y="1812925"/>
            <a:ext cx="5075971" cy="4283075"/>
          </a:xfrm>
        </p:spPr>
        <p:txBody>
          <a:bodyPr>
            <a:noAutofit/>
          </a:bodyPr>
          <a:lstStyle>
            <a:lvl1pPr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14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2pPr>
            <a:lvl3pPr>
              <a:defRPr sz="12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3pPr>
          </a:lstStyle>
          <a:p>
            <a:pPr lvl="0"/>
            <a:r>
              <a:rPr lang="en-GB"/>
              <a:t> comma bullet points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/>
              <a:t> smaller comma bullet points</a:t>
            </a:r>
          </a:p>
          <a:p>
            <a:pPr lvl="2"/>
            <a:r>
              <a:rPr lang="en-GB"/>
              <a:t> even smaller comma bullet points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C0E1534-8CE5-E144-8E10-EFBE448A20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5291" y="1812925"/>
            <a:ext cx="5075971" cy="4283075"/>
          </a:xfrm>
        </p:spPr>
        <p:txBody>
          <a:bodyPr>
            <a:noAutofit/>
          </a:bodyPr>
          <a:lstStyle>
            <a:lvl1pPr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14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2pPr>
            <a:lvl3pPr>
              <a:defRPr sz="12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3pPr>
          </a:lstStyle>
          <a:p>
            <a:pPr lvl="0"/>
            <a:r>
              <a:rPr lang="en-GB"/>
              <a:t> comma bullet points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/>
              <a:t>smaller comma bullet points</a:t>
            </a:r>
          </a:p>
          <a:p>
            <a:pPr lvl="2"/>
            <a:r>
              <a:rPr lang="en-GB"/>
              <a:t> even smaller comma bullet points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4FBC428-15D1-DD45-BDF6-D7ACB6CCE3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Bullet Points x 2</a:t>
            </a:r>
          </a:p>
        </p:txBody>
      </p:sp>
    </p:spTree>
    <p:extLst>
      <p:ext uri="{BB962C8B-B14F-4D97-AF65-F5344CB8AC3E}">
        <p14:creationId xmlns:p14="http://schemas.microsoft.com/office/powerpoint/2010/main" val="485919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A9569-BD5F-E048-BEB0-3633A15B94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9626" y="1812923"/>
            <a:ext cx="5075359" cy="69215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latin typeface="Century Gothic" panose="020B0502020202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&lt;insert title&gt;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BA1C7-4BFD-FC41-AC5D-2EFB88B89C0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14388" y="2505074"/>
            <a:ext cx="5070597" cy="3590925"/>
          </a:xfrm>
        </p:spPr>
        <p:txBody>
          <a:bodyPr>
            <a:noAutofit/>
          </a:bodyPr>
          <a:lstStyle>
            <a:lvl1pPr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>
              <a:defRPr sz="14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2pPr>
            <a:lvl3pPr>
              <a:defRPr sz="12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 comma bullet points</a:t>
            </a:r>
          </a:p>
          <a:p>
            <a:pPr lvl="1"/>
            <a:r>
              <a:rPr lang="en-GB"/>
              <a:t> smaller comma bullet points</a:t>
            </a:r>
          </a:p>
          <a:p>
            <a:pPr lvl="2"/>
            <a:r>
              <a:rPr lang="en-GB"/>
              <a:t> even smaller comma bullet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AB1C7-69C4-D744-8C6B-88952A836C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90" y="1812923"/>
            <a:ext cx="5075359" cy="69215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latin typeface="Century Gothic" panose="020B0502020202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&lt;insert title&gt;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4801D34-D23A-2C45-858A-B08A80387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0028" y="2505075"/>
            <a:ext cx="5075359" cy="3590924"/>
          </a:xfrm>
        </p:spPr>
        <p:txBody>
          <a:bodyPr>
            <a:noAutofit/>
          </a:bodyPr>
          <a:lstStyle>
            <a:lvl1pPr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14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2pPr>
            <a:lvl3pPr>
              <a:defRPr sz="12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 comma bullet points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GB"/>
              <a:t> smaller comma bullet points</a:t>
            </a:r>
          </a:p>
          <a:p>
            <a:pPr lvl="2"/>
            <a:r>
              <a:rPr lang="en-GB"/>
              <a:t> even smaller comma bullet points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6E863A5-227E-6248-90A7-4D321B2E8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45288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00646A86-0466-DD45-9B61-5EA3CCB55B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8200" y="1812925"/>
            <a:ext cx="10515600" cy="4269600"/>
          </a:xfrm>
        </p:spPr>
        <p:txBody>
          <a:bodyPr lIns="90000" numCol="1" spc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GB"/>
              <a:t>&lt;insert paragraph text&gt;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CC91EF8-39C0-8744-B5AA-7D00DFCD6B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Paragraph Text</a:t>
            </a:r>
          </a:p>
        </p:txBody>
      </p:sp>
    </p:spTree>
    <p:extLst>
      <p:ext uri="{BB962C8B-B14F-4D97-AF65-F5344CB8AC3E}">
        <p14:creationId xmlns:p14="http://schemas.microsoft.com/office/powerpoint/2010/main" val="312920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F7599714-D064-5245-A19F-8B07EA3F540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8200" y="1812925"/>
            <a:ext cx="10515600" cy="4269600"/>
          </a:xfrm>
        </p:spPr>
        <p:txBody>
          <a:bodyPr lIns="90000" numCol="2" spcCol="54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GB"/>
              <a:t>&lt;insert paragraph text&gt;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F7186DB-E17D-7A4B-B22F-CDF8C2D47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Paragraph Text (2 columns)</a:t>
            </a:r>
          </a:p>
        </p:txBody>
      </p:sp>
    </p:spTree>
    <p:extLst>
      <p:ext uri="{BB962C8B-B14F-4D97-AF65-F5344CB8AC3E}">
        <p14:creationId xmlns:p14="http://schemas.microsoft.com/office/powerpoint/2010/main" val="2775458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7D8B071-5FDD-D541-B307-41CDB5B6FB2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8200" y="1812925"/>
            <a:ext cx="10515600" cy="4269600"/>
          </a:xfrm>
        </p:spPr>
        <p:txBody>
          <a:bodyPr lIns="90000" numCol="3" spcCol="540000">
            <a:noAutofit/>
          </a:bodyPr>
          <a:lstStyle>
            <a:lvl1pPr marL="0" indent="0">
              <a:buNone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GB"/>
              <a:t>&lt;insert paragraph text&gt;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46EEF2-EC49-1344-B405-7E81095EF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Paragraph Text (3 columns)</a:t>
            </a:r>
          </a:p>
        </p:txBody>
      </p:sp>
    </p:spTree>
    <p:extLst>
      <p:ext uri="{BB962C8B-B14F-4D97-AF65-F5344CB8AC3E}">
        <p14:creationId xmlns:p14="http://schemas.microsoft.com/office/powerpoint/2010/main" val="783884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4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DM Key Message">
    <p:bg>
      <p:bgPr>
        <a:gradFill>
          <a:gsLst>
            <a:gs pos="0">
              <a:srgbClr val="F8EB4D"/>
            </a:gs>
            <a:gs pos="40000">
              <a:srgbClr val="F3A440"/>
            </a:gs>
            <a:gs pos="100000">
              <a:srgbClr val="ED5C3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F6B8D-5D8C-C044-BAC6-5801792F9F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DE7BF-68CF-C84F-BA9A-9FCF042B9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94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8AE6FC-9D3D-8D43-BE30-905B03A29CC6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dk1">
              <a:alpha val="3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AA66A1-574A-FA47-A94D-9D4A78EC6217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dk1">
              <a:alpha val="3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84C9854-EC56-1E42-9B62-8AA1168FB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2" y="5935579"/>
            <a:ext cx="7889959" cy="5935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Presented by &lt;insert name&gt;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8D053-AA7F-EE4F-A563-79D89762D2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948" y="5863460"/>
            <a:ext cx="3048000" cy="73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63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Governance_Gradiant">
    <p:bg>
      <p:bgPr>
        <a:gradFill flip="none" rotWithShape="1">
          <a:gsLst>
            <a:gs pos="0">
              <a:srgbClr val="F8E84D"/>
            </a:gs>
            <a:gs pos="57000">
              <a:srgbClr val="89BD4B"/>
            </a:gs>
            <a:gs pos="100000">
              <a:srgbClr val="199248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174D21-E923-3C4B-9CBB-4D84F953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1682975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DM">
    <p:bg>
      <p:bgPr>
        <a:solidFill>
          <a:srgbClr val="EB7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0FDD8A1-EB29-734F-9DC7-F12C50D025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3030454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DM_Gradiant">
    <p:bg>
      <p:bgPr>
        <a:gradFill flip="none" rotWithShape="1">
          <a:gsLst>
            <a:gs pos="0">
              <a:srgbClr val="F8EB4D"/>
            </a:gs>
            <a:gs pos="40000">
              <a:srgbClr val="F3A440"/>
            </a:gs>
            <a:gs pos="100000">
              <a:srgbClr val="ED5C3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174D21-E923-3C4B-9CBB-4D84F953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312518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M">
    <p:bg>
      <p:bgPr>
        <a:solidFill>
          <a:srgbClr val="9C24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3EB4788-D4C7-AB43-A846-4DF2DF957B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19699760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M_Gradiant">
    <p:bg>
      <p:bgPr>
        <a:gradFill flip="none" rotWithShape="1">
          <a:gsLst>
            <a:gs pos="52000">
              <a:srgbClr val="C1264A"/>
            </a:gs>
            <a:gs pos="0">
              <a:srgbClr val="9C2463"/>
            </a:gs>
            <a:gs pos="100000">
              <a:srgbClr val="E628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174D21-E923-3C4B-9CBB-4D84F953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3679195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bg>
      <p:bgPr>
        <a:solidFill>
          <a:srgbClr val="20A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ECBF87A-4E16-7640-AA7D-82ED22181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2894560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_Gradiant">
    <p:bg>
      <p:bgPr>
        <a:gradFill flip="none" rotWithShape="1">
          <a:gsLst>
            <a:gs pos="0">
              <a:srgbClr val="199248"/>
            </a:gs>
            <a:gs pos="45000">
              <a:srgbClr val="28A09F"/>
            </a:gs>
            <a:gs pos="100000">
              <a:srgbClr val="34ABE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174D21-E923-3C4B-9CBB-4D84F953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3510742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Migration">
    <p:bg>
      <p:bgPr>
        <a:solidFill>
          <a:srgbClr val="F0B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DCDA9CB-9A9B-4042-89D8-BAF5ECB782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1237671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Migration_Gradiant">
    <p:bg>
      <p:bgPr>
        <a:gradFill flip="none" rotWithShape="1">
          <a:gsLst>
            <a:gs pos="0">
              <a:srgbClr val="F8EB4D"/>
            </a:gs>
            <a:gs pos="56000">
              <a:srgbClr val="F3A440"/>
            </a:gs>
            <a:gs pos="100000">
              <a:srgbClr val="ED5C3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174D21-E923-3C4B-9CBB-4D84F953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283474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273E23-CC5C-4643-9387-3D9660CB6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68C5949-6A70-D348-B1C9-7AB790A61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6" y="493616"/>
            <a:ext cx="9670046" cy="511302"/>
          </a:xfrm>
        </p:spPr>
        <p:txBody>
          <a:bodyPr anchor="ctr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1921540-1DA5-7D43-859C-A6D903D061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825624"/>
            <a:ext cx="10515600" cy="4257675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02000"/>
              <a:buFontTx/>
              <a:buBlip>
                <a:blip r:embed="rId3"/>
              </a:buBlip>
              <a:defRPr sz="1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/>
            </a:lvl2pPr>
            <a:lvl3pPr marL="1143000" indent="-228600">
              <a:buFontTx/>
              <a:buBlip>
                <a:blip r:embed="rId3"/>
              </a:buBlip>
              <a:defRPr/>
            </a:lvl3pPr>
            <a:lvl4pPr marL="1600200" indent="-228600">
              <a:buFontTx/>
              <a:buBlip>
                <a:blip r:embed="rId3"/>
              </a:buBlip>
              <a:defRPr/>
            </a:lvl4pPr>
            <a:lvl5pPr marL="2057400" indent="-22860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/>
              <a:t>Item 1</a:t>
            </a:r>
          </a:p>
          <a:p>
            <a:pPr lvl="0"/>
            <a:endParaRPr lang="en-GB"/>
          </a:p>
          <a:p>
            <a:pPr lvl="0"/>
            <a:r>
              <a:rPr lang="en-GB"/>
              <a:t>Item 2</a:t>
            </a:r>
          </a:p>
          <a:p>
            <a:pPr lvl="0"/>
            <a:endParaRPr lang="en-GB"/>
          </a:p>
          <a:p>
            <a:pPr lvl="0"/>
            <a:r>
              <a:rPr lang="en-GB"/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23249999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Quality">
    <p:bg>
      <p:bgPr>
        <a:solidFill>
          <a:srgbClr val="265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D8FC6A5-D8D8-B045-8EC5-3CDF53B9AC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1485247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Quality_Gradiant">
    <p:bg>
      <p:bgPr>
        <a:gradFill flip="none" rotWithShape="1">
          <a:gsLst>
            <a:gs pos="0">
              <a:srgbClr val="34ABE0"/>
            </a:gs>
            <a:gs pos="50000">
              <a:srgbClr val="2F75B7"/>
            </a:gs>
            <a:gs pos="100000">
              <a:srgbClr val="2A3E8D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174D21-E923-3C4B-9CBB-4D84F953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34642741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Governanc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6C0AD74-7BBF-584D-9544-25729D9E6D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2187386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Governance_Gradiant">
    <p:bg>
      <p:bgPr>
        <a:gradFill flip="none" rotWithShape="1">
          <a:gsLst>
            <a:gs pos="0">
              <a:srgbClr val="F8E84D"/>
            </a:gs>
            <a:gs pos="57000">
              <a:srgbClr val="89BD4B"/>
            </a:gs>
            <a:gs pos="100000">
              <a:srgbClr val="199248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174D21-E923-3C4B-9CBB-4D84F953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1257206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">
    <p:bg>
      <p:bgPr>
        <a:solidFill>
          <a:srgbClr val="E6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99BFFA3-09A7-AA4B-AAD4-A73835C32C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15060389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_Gradiant">
    <p:bg>
      <p:bgPr>
        <a:gradFill flip="none" rotWithShape="1">
          <a:gsLst>
            <a:gs pos="0">
              <a:srgbClr val="9C2463"/>
            </a:gs>
            <a:gs pos="63000">
              <a:srgbClr val="E62830"/>
            </a:gs>
            <a:gs pos="100000">
              <a:srgbClr val="E6283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A174D21-E923-3C4B-9CBB-4D84F953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14814635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99BFFA3-09A7-AA4B-AAD4-A73835C32C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8324" y="1748591"/>
            <a:ext cx="6975352" cy="3128210"/>
          </a:xfrm>
        </p:spPr>
        <p:txBody>
          <a:bodyPr lIns="90000" anchor="ctr">
            <a:no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4172520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FBA55-ECEE-A044-90EE-0279D292A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11454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685DD5-C2A2-9948-8AC5-AEDCBCA8E5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796462" y="289367"/>
            <a:ext cx="4010527" cy="5630169"/>
          </a:xfrm>
          <a:prstGeom prst="rect">
            <a:avLst/>
          </a:prstGeom>
        </p:spPr>
        <p:txBody>
          <a:bodyPr lIns="90000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887259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ky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685DD5-C2A2-9948-8AC5-AEDCBCA8E5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796462" y="289367"/>
            <a:ext cx="4010527" cy="5630169"/>
          </a:xfrm>
          <a:prstGeom prst="rect">
            <a:avLst/>
          </a:prstGeom>
        </p:spPr>
        <p:txBody>
          <a:bodyPr lIns="90000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48FA-228B-E146-878B-0183DDC767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27" t="22587" b="22587"/>
          <a:stretch/>
        </p:blipFill>
        <p:spPr>
          <a:xfrm>
            <a:off x="0" y="-1"/>
            <a:ext cx="741145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35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B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685DD5-C2A2-9948-8AC5-AEDCBCA8E54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796462" y="289367"/>
            <a:ext cx="4010527" cy="5630169"/>
          </a:xfrm>
          <a:prstGeom prst="rect">
            <a:avLst/>
          </a:prstGeom>
        </p:spPr>
        <p:txBody>
          <a:bodyPr lIns="90000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3B0FF-05B0-CE46-82F2-50208B4EB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61" t="17526" r="51247" b="17833"/>
          <a:stretch/>
        </p:blipFill>
        <p:spPr>
          <a:xfrm>
            <a:off x="0" y="0"/>
            <a:ext cx="741145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49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998F53-92CD-5F45-87BF-249A153E7369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dk1">
              <a:alpha val="3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EA783-3FD3-C147-AA9B-C7B2BD3F7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1A33BE-ABEE-8D40-BDC7-8564C32669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062" y="3124075"/>
            <a:ext cx="10515600" cy="609850"/>
          </a:xfrm>
          <a:prstGeom prst="rect">
            <a:avLst/>
          </a:prstGeom>
        </p:spPr>
        <p:txBody>
          <a:bodyPr lIns="90000" anchor="ctr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Subheading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23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igsa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3417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tterfl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20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7FAF-4FCD-944B-92F0-E743B3953E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10515600" cy="42576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4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600"/>
            </a:lvl4pPr>
            <a:lvl5pPr marL="2057400" indent="-22860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B9FAF62-E5ED-874F-A191-CE152DF731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ctr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Content Block</a:t>
            </a:r>
          </a:p>
        </p:txBody>
      </p:sp>
    </p:spTree>
    <p:extLst>
      <p:ext uri="{BB962C8B-B14F-4D97-AF65-F5344CB8AC3E}">
        <p14:creationId xmlns:p14="http://schemas.microsoft.com/office/powerpoint/2010/main" val="408827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1C94FF-0246-FD4A-BB31-987C1C7874A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081954" cy="42576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4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600"/>
            </a:lvl4pPr>
            <a:lvl5pPr marL="2057400" indent="-22860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0F57272-40FC-D842-9C5F-C65E912A2F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1846" y="1825625"/>
            <a:ext cx="5081954" cy="4257675"/>
          </a:xfrm>
        </p:spPr>
        <p:txBody>
          <a:bodyPr>
            <a:noAutofit/>
          </a:bodyPr>
          <a:lstStyle>
            <a:lvl1pPr marL="342900" indent="-342900">
              <a:buFontTx/>
              <a:buBlip>
                <a:blip r:embed="rId3"/>
              </a:buBlip>
              <a:defRPr sz="1600" b="0" i="0"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600"/>
            </a:lvl4pPr>
            <a:lvl5pPr marL="2057400" indent="-22860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ECD966B-02AA-A14F-B52A-0F61CD3E4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ctr">
            <a:noAutofit/>
          </a:bodyPr>
          <a:lstStyle>
            <a:lvl1pPr marL="0" indent="0">
              <a:buNone/>
              <a:defRPr sz="2800" b="0" i="0"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Content Blocks x 2</a:t>
            </a:r>
          </a:p>
        </p:txBody>
      </p:sp>
    </p:spTree>
    <p:extLst>
      <p:ext uri="{BB962C8B-B14F-4D97-AF65-F5344CB8AC3E}">
        <p14:creationId xmlns:p14="http://schemas.microsoft.com/office/powerpoint/2010/main" val="340299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62BE28-3A55-2844-B209-A4F347830BF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300046" cy="42576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400"/>
            </a:lvl2pPr>
            <a:lvl3pPr marL="1143000" indent="-228600">
              <a:buFontTx/>
              <a:buBlip>
                <a:blip r:embed="rId2"/>
              </a:buBlip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3F8EC6F-A4E8-D449-94D2-03D4E6CA1D0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53754" y="1825625"/>
            <a:ext cx="3300046" cy="4257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/>
            </a:lvl2pPr>
            <a:lvl3pPr marL="1143000" indent="-228600">
              <a:buFontTx/>
              <a:buBlip>
                <a:blip r:embed="rId2"/>
              </a:buBlip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&lt;insert content&gt;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FF67BA2-6D4E-9141-9F90-40AAD1C673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ctr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Content Blocks x 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A7B91F-647A-D34F-91D4-0C920CA1BE1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45977" y="1822450"/>
            <a:ext cx="3300046" cy="4257675"/>
          </a:xfrm>
        </p:spPr>
        <p:txBody>
          <a:bodyPr>
            <a:noAutofit/>
          </a:bodyPr>
          <a:lstStyle>
            <a:lvl1pPr marL="342900" indent="-342900">
              <a:buFontTx/>
              <a:buBlip>
                <a:blip r:embed="rId2"/>
              </a:buBlip>
              <a:defRPr sz="1600" b="0" i="0"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400"/>
            </a:lvl2pPr>
            <a:lvl3pPr marL="1143000" indent="-228600">
              <a:buFontTx/>
              <a:buBlip>
                <a:blip r:embed="rId2"/>
              </a:buBlip>
              <a:defRPr sz="1800"/>
            </a:lvl3pPr>
            <a:lvl4pPr marL="1600200" indent="-228600">
              <a:buFontTx/>
              <a:buBlip>
                <a:blip r:embed="rId2"/>
              </a:buBlip>
              <a:defRPr sz="1600"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814A7-B107-2F44-A305-4697F1F4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0195C-7A44-0F45-98FA-8E870A04B39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350477" cy="42576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4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600"/>
            </a:lvl4pPr>
            <a:lvl5pPr marL="2057400" indent="-22860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720FB-2C1F-504C-AE3C-093208CF3D1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03322" y="1825625"/>
            <a:ext cx="2350478" cy="4257675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600"/>
            </a:lvl4pPr>
            <a:lvl5pPr marL="2057400" indent="-228600">
              <a:buFontTx/>
              <a:buBlip>
                <a:blip r:embed="rId3"/>
              </a:buBlip>
              <a:defRPr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&lt;insert content&gt;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CB3BAD8-7BC7-A54C-A0EA-41EB0E2762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ctr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Content Blocks x 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CBA481-188D-584E-A2F4-7E06E89A7BCA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568210" y="1825624"/>
            <a:ext cx="2350477" cy="4257675"/>
          </a:xfrm>
        </p:spPr>
        <p:txBody>
          <a:bodyPr>
            <a:noAutofit/>
          </a:bodyPr>
          <a:lstStyle>
            <a:lvl1pPr marL="342900" indent="-342900">
              <a:buFontTx/>
              <a:buBlip>
                <a:blip r:embed="rId3"/>
              </a:buBlip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4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600"/>
            </a:lvl4pPr>
            <a:lvl5pPr marL="2057400" indent="-22860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C97EB-A47A-5349-AA6B-F6D794A5F3A6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73311" y="1825624"/>
            <a:ext cx="2350477" cy="42576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4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600"/>
            </a:lvl4pPr>
            <a:lvl5pPr marL="2057400" indent="-22860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/>
              <a:t>&lt;insert content&gt;</a:t>
            </a:r>
          </a:p>
        </p:txBody>
      </p:sp>
    </p:spTree>
    <p:extLst>
      <p:ext uri="{BB962C8B-B14F-4D97-AF65-F5344CB8AC3E}">
        <p14:creationId xmlns:p14="http://schemas.microsoft.com/office/powerpoint/2010/main" val="124542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AD0267-635A-0A42-AB4E-5DF6F13EF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CE48D7-6B11-8D48-90A3-148124905AC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1822327"/>
            <a:ext cx="6172200" cy="4261460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&lt;insert image&gt;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C3C22-1DBA-8141-8B82-CFB34887AD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822327"/>
            <a:ext cx="3932237" cy="425767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latin typeface="Century Gothic" panose="020B0502020202020204" pitchFamily="34" charset="0"/>
                <a:ea typeface="Source Sans Pro Light" panose="020B04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&lt;insert text&gt;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4FC0131-B6B7-B244-9397-DD816679DD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05" y="493616"/>
            <a:ext cx="9684197" cy="511302"/>
          </a:xfrm>
        </p:spPr>
        <p:txBody>
          <a:bodyPr lIns="90000" anchor="t">
            <a:noAutofit/>
          </a:bodyPr>
          <a:lstStyle>
            <a:lvl1pPr marL="0" indent="0">
              <a:buNone/>
              <a:defRPr sz="2800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 sz="3200"/>
            </a:lvl2pPr>
          </a:lstStyle>
          <a:p>
            <a:pPr lvl="0"/>
            <a:r>
              <a:rPr lang="en-GB"/>
              <a:t>Image and Text</a:t>
            </a:r>
          </a:p>
        </p:txBody>
      </p:sp>
    </p:spTree>
    <p:extLst>
      <p:ext uri="{BB962C8B-B14F-4D97-AF65-F5344CB8AC3E}">
        <p14:creationId xmlns:p14="http://schemas.microsoft.com/office/powerpoint/2010/main" val="187929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3BBEF-F00F-624F-8555-6B67E01E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85" y="328054"/>
            <a:ext cx="10515600" cy="870552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C8C99-585D-694A-A14D-2382299B4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035" y="1529063"/>
            <a:ext cx="11011930" cy="4463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41" r:id="rId2"/>
    <p:sldLayoutId id="2147483717" r:id="rId3"/>
    <p:sldLayoutId id="2147483690" r:id="rId4"/>
    <p:sldLayoutId id="2147483684" r:id="rId5"/>
    <p:sldLayoutId id="2147483719" r:id="rId6"/>
    <p:sldLayoutId id="2147483720" r:id="rId7"/>
    <p:sldLayoutId id="2147483718" r:id="rId8"/>
    <p:sldLayoutId id="2147483722" r:id="rId9"/>
    <p:sldLayoutId id="2147483698" r:id="rId10"/>
    <p:sldLayoutId id="2147483723" r:id="rId11"/>
    <p:sldLayoutId id="2147483721" r:id="rId12"/>
    <p:sldLayoutId id="2147483733" r:id="rId13"/>
    <p:sldLayoutId id="2147483735" r:id="rId14"/>
    <p:sldLayoutId id="2147483734" r:id="rId15"/>
    <p:sldLayoutId id="2147483736" r:id="rId16"/>
    <p:sldLayoutId id="2147483737" r:id="rId17"/>
    <p:sldLayoutId id="2147483738" r:id="rId18"/>
    <p:sldLayoutId id="2147483740" r:id="rId19"/>
    <p:sldLayoutId id="2147483700" r:id="rId20"/>
    <p:sldLayoutId id="214748382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3"/>
        </a:buBlip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3"/>
        </a:buBlip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3"/>
        </a:buBlip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3"/>
        </a:buBlip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3"/>
        </a:buBlip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37D10-8D05-7F44-ABF4-28B6B210E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B692D-5EF7-8448-8918-B58B4A3E7D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3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72" r:id="rId2"/>
    <p:sldLayoutId id="2147483710" r:id="rId3"/>
    <p:sldLayoutId id="2147483774" r:id="rId4"/>
    <p:sldLayoutId id="2147483709" r:id="rId5"/>
    <p:sldLayoutId id="2147483779" r:id="rId6"/>
    <p:sldLayoutId id="2147483743" r:id="rId7"/>
    <p:sldLayoutId id="2147483773" r:id="rId8"/>
    <p:sldLayoutId id="2147483713" r:id="rId9"/>
    <p:sldLayoutId id="2147483778" r:id="rId10"/>
    <p:sldLayoutId id="2147483714" r:id="rId11"/>
    <p:sldLayoutId id="2147483781" r:id="rId12"/>
    <p:sldLayoutId id="2147483711" r:id="rId13"/>
    <p:sldLayoutId id="2147483780" r:id="rId14"/>
    <p:sldLayoutId id="21474837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8"/>
        </a:buBlip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B114108-30B9-5C4B-89C5-4EDBD52D8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85" y="328054"/>
            <a:ext cx="10515600" cy="870552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3F78C9-5CC9-E34A-82BA-7B93A734B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035" y="1529063"/>
            <a:ext cx="11011930" cy="4463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08125E-DDBB-6E41-B5E8-BED273E4B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-1" r="73427" b="-18780"/>
          <a:stretch/>
        </p:blipFill>
        <p:spPr>
          <a:xfrm>
            <a:off x="11481497" y="6272464"/>
            <a:ext cx="470455" cy="5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  <p:sldLayoutId id="2147483824" r:id="rId3"/>
    <p:sldLayoutId id="2147483825" r:id="rId4"/>
    <p:sldLayoutId id="214748373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8"/>
        </a:buBlip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8"/>
        </a:buBlip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8"/>
        </a:buBlip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8"/>
        </a:buBlip>
        <a:defRPr sz="11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8"/>
        </a:buBlip>
        <a:defRPr sz="11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8CA4DF-D896-7340-ADE1-A99577238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Reference Data Patterns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B49AF-DBA4-514F-8543-D4BAA221D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Details Patterns for Reference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084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Meta-model Reference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96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32796929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  <a:endParaRPr lang="en-GB" sz="1400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200" dirty="0"/>
                        <a:t>A meta-model joins multiple entities which are similar into a single entity, distinguishing the differences with a “type” fi</a:t>
                      </a:r>
                      <a:r>
                        <a:rPr lang="en-US" sz="1200" b="0" dirty="0"/>
                        <a:t>eld, which itself is reference data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200" b="0" dirty="0"/>
                        <a:t>Useful when there are multiple versions of reference or configuration data that need to be managed centrally, without cluttering a physical model</a:t>
                      </a:r>
                      <a:endParaRPr lang="en-GB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Has 2 different tables – the model and the types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And consolidate many logical entities into a single physical entity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Consolidated models should share the same attributes, otherwise there is significant wasted storage (example later)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Must have ability to filter views based on the “type” of data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Can consolidate multiple small entities into a single physical entity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1" dirty="0"/>
                        <a:t>Separate Primary Key </a:t>
                      </a:r>
                      <a:r>
                        <a:rPr lang="en-US" sz="1400" dirty="0"/>
                        <a:t>– allows changes to the reference value without impacting keys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1" dirty="0"/>
                        <a:t>Multi-Entity Reference data </a:t>
                      </a:r>
                      <a:r>
                        <a:rPr lang="en-US" sz="1400" dirty="0"/>
                        <a:t>– can store more complex attributes in different tables, depending on keys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Meta-model Reference Data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23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Meta-model Reference Data – Model and Example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1C926-FE03-40A0-9CEF-B4D964CF3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157698"/>
              </p:ext>
            </p:extLst>
          </p:nvPr>
        </p:nvGraphicFramePr>
        <p:xfrm>
          <a:off x="837749" y="1855046"/>
          <a:ext cx="2282218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5238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1629833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Reference Model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6997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6DFC83-23AC-4C1F-BFD5-D53BAA68D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836268"/>
              </p:ext>
            </p:extLst>
          </p:nvPr>
        </p:nvGraphicFramePr>
        <p:xfrm>
          <a:off x="4079580" y="1781326"/>
          <a:ext cx="2177288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70221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1507067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Reference Types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BD77E-1FE8-44AF-B624-1346B9670F5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119967" y="2152166"/>
            <a:ext cx="959613" cy="612201"/>
          </a:xfrm>
          <a:prstGeom prst="line">
            <a:avLst/>
          </a:prstGeom>
          <a:ln>
            <a:solidFill>
              <a:srgbClr val="265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29F7B94-2AFE-429B-9E9C-84DD3A4B0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983037"/>
              </p:ext>
            </p:extLst>
          </p:nvPr>
        </p:nvGraphicFramePr>
        <p:xfrm>
          <a:off x="7331598" y="2000550"/>
          <a:ext cx="2374448" cy="3967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87224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187224">
                  <a:extLst>
                    <a:ext uri="{9D8B030D-6E8A-4147-A177-3AD203B41FA5}">
                      <a16:colId xmlns:a16="http://schemas.microsoft.com/office/drawing/2014/main" val="1053183333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r>
                        <a:rPr lang="en-US" dirty="0"/>
                        <a:t>Reference Model</a:t>
                      </a:r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United Kingdom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91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Tonga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NSW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796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95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806651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722C96D-63DC-4079-ABB2-96D3E69B6B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980796"/>
              </p:ext>
            </p:extLst>
          </p:nvPr>
        </p:nvGraphicFramePr>
        <p:xfrm>
          <a:off x="4800063" y="3551767"/>
          <a:ext cx="2177288" cy="1473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7728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Reference Types</a:t>
                      </a:r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41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Meta-model Reference Data – Poor Example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1C926-FE03-40A0-9CEF-B4D964CF3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139384"/>
              </p:ext>
            </p:extLst>
          </p:nvPr>
        </p:nvGraphicFramePr>
        <p:xfrm>
          <a:off x="837749" y="1855046"/>
          <a:ext cx="2282218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5238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1629833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Reference Model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69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7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4137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6DFC83-23AC-4C1F-BFD5-D53BAA68D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62644"/>
              </p:ext>
            </p:extLst>
          </p:nvPr>
        </p:nvGraphicFramePr>
        <p:xfrm>
          <a:off x="3919882" y="1281792"/>
          <a:ext cx="2177288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70221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1507067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Reference Types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BD77E-1FE8-44AF-B624-1346B9670F5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19967" y="1652632"/>
            <a:ext cx="799915" cy="1129514"/>
          </a:xfrm>
          <a:prstGeom prst="line">
            <a:avLst/>
          </a:prstGeom>
          <a:ln>
            <a:solidFill>
              <a:srgbClr val="265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29F7B94-2AFE-429B-9E9C-84DD3A4B0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118133"/>
              </p:ext>
            </p:extLst>
          </p:nvPr>
        </p:nvGraphicFramePr>
        <p:xfrm>
          <a:off x="4398434" y="2849034"/>
          <a:ext cx="6434668" cy="3596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08667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1053183333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1761344831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4245166790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r>
                        <a:rPr lang="en-US" dirty="0"/>
                        <a:t>Reference Model</a:t>
                      </a:r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Country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United Kingdom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English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French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91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Tonga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Tongian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NSW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796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951887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722C96D-63DC-4079-ABB2-96D3E69B6B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001106"/>
              </p:ext>
            </p:extLst>
          </p:nvPr>
        </p:nvGraphicFramePr>
        <p:xfrm>
          <a:off x="7839597" y="1049806"/>
          <a:ext cx="2177288" cy="1473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7728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Reference Types</a:t>
                      </a:r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88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Separate Primary Key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59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1923862"/>
              </p:ext>
            </p:extLst>
          </p:nvPr>
        </p:nvGraphicFramePr>
        <p:xfrm>
          <a:off x="838200" y="1825625"/>
          <a:ext cx="10515600" cy="4775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dirty="0"/>
                        <a:t>Rather than having the value of the data as the primary key, create an unrelated key that is unique to the table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dirty="0"/>
                        <a:t>Can be used in conjunction with many other types of data, e.g. complex or hierarchy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Allows reference data values to be changed without having to change every use of the data throughout the model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Good when reference data is authored and mastered in a single location</a:t>
                      </a:r>
                      <a:endParaRPr lang="en-GB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Allows to be able to change underlying reference data without large scale changes in other areas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External loads need to perform lookups to make between source primary keys and new primary keys</a:t>
                      </a:r>
                      <a:endParaRPr lang="en-GB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Complex reference data </a:t>
                      </a:r>
                      <a:r>
                        <a:rPr lang="en-US" sz="1800" dirty="0"/>
                        <a:t>– allows more fields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Lookup Mapping </a:t>
                      </a:r>
                      <a:r>
                        <a:rPr lang="en-US" sz="1800" dirty="0"/>
                        <a:t>– allows different values to be mapped from different sources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Versioning</a:t>
                      </a:r>
                      <a:r>
                        <a:rPr lang="en-US" sz="1800" dirty="0"/>
                        <a:t> – allows multiple states of the data to persist at the same time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Separate Primary Key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305" y="493616"/>
            <a:ext cx="11161295" cy="511302"/>
          </a:xfrm>
        </p:spPr>
        <p:txBody>
          <a:bodyPr/>
          <a:lstStyle/>
          <a:p>
            <a:r>
              <a:rPr lang="en-US" dirty="0"/>
              <a:t>Separate Primary Key – Model and Example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1C926-FE03-40A0-9CEF-B4D964CF3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26246"/>
              </p:ext>
            </p:extLst>
          </p:nvPr>
        </p:nvGraphicFramePr>
        <p:xfrm>
          <a:off x="9092299" y="493616"/>
          <a:ext cx="2934604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39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3 code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5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Official 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483174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79DE8F7-102E-4D23-A21C-DE393829FC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619015"/>
              </p:ext>
            </p:extLst>
          </p:nvPr>
        </p:nvGraphicFramePr>
        <p:xfrm>
          <a:off x="1464283" y="2602592"/>
          <a:ext cx="9343420" cy="1645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43451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087967">
                  <a:extLst>
                    <a:ext uri="{9D8B030D-6E8A-4147-A177-3AD203B41FA5}">
                      <a16:colId xmlns:a16="http://schemas.microsoft.com/office/drawing/2014/main" val="4062142438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649247999"/>
                    </a:ext>
                  </a:extLst>
                </a:gridCol>
                <a:gridCol w="4889502">
                  <a:extLst>
                    <a:ext uri="{9D8B030D-6E8A-4147-A177-3AD203B41FA5}">
                      <a16:colId xmlns:a16="http://schemas.microsoft.com/office/drawing/2014/main" val="2292397164"/>
                    </a:ext>
                  </a:extLst>
                </a:gridCol>
              </a:tblGrid>
              <a:tr h="185420">
                <a:tc gridSpan="4"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Alpha 3 code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Official 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Kingdom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United Kingdom of Great Britain and Northern Ireland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A91FE5A-942B-4092-AEAA-A49FC71B8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360197"/>
              </p:ext>
            </p:extLst>
          </p:nvPr>
        </p:nvGraphicFramePr>
        <p:xfrm>
          <a:off x="1464283" y="4676926"/>
          <a:ext cx="9343420" cy="2016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43451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087967">
                  <a:extLst>
                    <a:ext uri="{9D8B030D-6E8A-4147-A177-3AD203B41FA5}">
                      <a16:colId xmlns:a16="http://schemas.microsoft.com/office/drawing/2014/main" val="4062142438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649247999"/>
                    </a:ext>
                  </a:extLst>
                </a:gridCol>
                <a:gridCol w="4889502">
                  <a:extLst>
                    <a:ext uri="{9D8B030D-6E8A-4147-A177-3AD203B41FA5}">
                      <a16:colId xmlns:a16="http://schemas.microsoft.com/office/drawing/2014/main" val="2292397164"/>
                    </a:ext>
                  </a:extLst>
                </a:gridCol>
              </a:tblGrid>
              <a:tr h="185420">
                <a:tc gridSpan="4"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Alpha 3 code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Official 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Kingdom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E62830"/>
                          </a:solidFill>
                        </a:rPr>
                        <a:t>The United Kingdom of England, Wales and Northern Ireland</a:t>
                      </a:r>
                      <a:endParaRPr lang="en-GB" b="1" dirty="0">
                        <a:solidFill>
                          <a:srgbClr val="E6283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62830"/>
                          </a:solidFill>
                        </a:rPr>
                        <a:t>2</a:t>
                      </a:r>
                      <a:endParaRPr lang="en-GB" b="1" dirty="0">
                        <a:solidFill>
                          <a:srgbClr val="E6283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62830"/>
                          </a:solidFill>
                        </a:rPr>
                        <a:t>SCO</a:t>
                      </a:r>
                      <a:endParaRPr lang="en-GB" b="1" dirty="0">
                        <a:solidFill>
                          <a:srgbClr val="E6283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62830"/>
                          </a:solidFill>
                        </a:rPr>
                        <a:t>Scotland</a:t>
                      </a:r>
                      <a:endParaRPr lang="en-GB" b="1" dirty="0">
                        <a:solidFill>
                          <a:srgbClr val="E6283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E62830"/>
                          </a:solidFill>
                        </a:rPr>
                        <a:t>The Republic of Scotland</a:t>
                      </a:r>
                      <a:endParaRPr lang="en-GB" b="1" dirty="0">
                        <a:solidFill>
                          <a:srgbClr val="E6283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1539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E9DB2A-D832-4B42-8A7C-AB39F5C32F40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135993" y="4248512"/>
            <a:ext cx="0" cy="428414"/>
          </a:xfrm>
          <a:prstGeom prst="straightConnector1">
            <a:avLst/>
          </a:prstGeom>
          <a:ln w="38100">
            <a:solidFill>
              <a:srgbClr val="E628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0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Fixed Hierarchy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55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6509347"/>
              </p:ext>
            </p:extLst>
          </p:nvPr>
        </p:nvGraphicFramePr>
        <p:xfrm>
          <a:off x="838200" y="1825625"/>
          <a:ext cx="10515600" cy="393496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All data up until now has been tabular.  However, some data may be hierarchical, like a family tree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A fixed hierarchy allows only for explicit, discrete number of children and depth</a:t>
                      </a:r>
                      <a:endParaRPr lang="en-GB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Parents own the relationship to the child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There are clearly defined number of relationships and/or depth of relationship</a:t>
                      </a:r>
                      <a:endParaRPr lang="en-GB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More complex model than flexible hierarchies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GB" sz="1800" b="0" dirty="0"/>
                        <a:t>All relationships are explicitly defined and so validation becomes easier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Flexible Hierarchy </a:t>
                      </a:r>
                      <a:r>
                        <a:rPr lang="en-US" sz="1800" dirty="0"/>
                        <a:t>– allows more flexible relationships with smaller model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Multiple Hierarchies </a:t>
                      </a:r>
                      <a:r>
                        <a:rPr lang="en-US" sz="1800" dirty="0"/>
                        <a:t>– allows reference data to be part of 2 different hierarchies at the same time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Fixed Hierarchy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307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23EDA-9EAA-4A39-9B40-1DA1C5C05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69773" y="1004918"/>
            <a:ext cx="3009900" cy="1666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Fixed hierarchy with 3 levels: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Top level (3 children)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Mid level (2 children)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Bottom Level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Fixed Hierarchy – Example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43BCA4-B5EA-4D71-9785-1B37BA3AE248}"/>
              </a:ext>
            </a:extLst>
          </p:cNvPr>
          <p:cNvSpPr/>
          <p:nvPr/>
        </p:nvSpPr>
        <p:spPr>
          <a:xfrm>
            <a:off x="5393267" y="2143160"/>
            <a:ext cx="1405466" cy="8551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Transaction Codes</a:t>
            </a:r>
            <a:endParaRPr lang="en-GB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61B7D9-166E-4345-8CD0-121DF0CFAE18}"/>
              </a:ext>
            </a:extLst>
          </p:cNvPr>
          <p:cNvSpPr/>
          <p:nvPr/>
        </p:nvSpPr>
        <p:spPr>
          <a:xfrm>
            <a:off x="2969775" y="3534379"/>
            <a:ext cx="1405466" cy="8551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Finance</a:t>
            </a:r>
            <a:endParaRPr lang="en-GB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F17AD8-BC8D-4E30-9922-5F3733E452AE}"/>
              </a:ext>
            </a:extLst>
          </p:cNvPr>
          <p:cNvSpPr/>
          <p:nvPr/>
        </p:nvSpPr>
        <p:spPr>
          <a:xfrm>
            <a:off x="5393267" y="3534379"/>
            <a:ext cx="1405466" cy="8551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IT</a:t>
            </a:r>
            <a:endParaRPr lang="en-GB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126186-0886-4152-87A8-0DDB158F948D}"/>
              </a:ext>
            </a:extLst>
          </p:cNvPr>
          <p:cNvSpPr/>
          <p:nvPr/>
        </p:nvSpPr>
        <p:spPr>
          <a:xfrm>
            <a:off x="7816759" y="3534378"/>
            <a:ext cx="1405466" cy="8551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Warehouse</a:t>
            </a:r>
            <a:endParaRPr lang="en-GB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D834A6-3FCA-46BB-B264-255C73F82959}"/>
              </a:ext>
            </a:extLst>
          </p:cNvPr>
          <p:cNvSpPr/>
          <p:nvPr/>
        </p:nvSpPr>
        <p:spPr>
          <a:xfrm>
            <a:off x="4910756" y="4950998"/>
            <a:ext cx="1159933" cy="8551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Capital</a:t>
            </a:r>
            <a:endParaRPr lang="en-GB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5F24A3-1D8D-479E-A80B-A479D8B4F469}"/>
              </a:ext>
            </a:extLst>
          </p:cNvPr>
          <p:cNvSpPr/>
          <p:nvPr/>
        </p:nvSpPr>
        <p:spPr>
          <a:xfrm>
            <a:off x="6121309" y="4950998"/>
            <a:ext cx="1159933" cy="8551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Operational</a:t>
            </a:r>
            <a:endParaRPr lang="en-GB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80FA13-D8CB-426C-B39E-887B7D1D144D}"/>
              </a:ext>
            </a:extLst>
          </p:cNvPr>
          <p:cNvSpPr/>
          <p:nvPr/>
        </p:nvSpPr>
        <p:spPr>
          <a:xfrm>
            <a:off x="7331862" y="4950998"/>
            <a:ext cx="1159933" cy="8551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Shipping</a:t>
            </a:r>
            <a:endParaRPr lang="en-GB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821E97-DE16-4E7F-A544-23EF22C6BDA0}"/>
              </a:ext>
            </a:extLst>
          </p:cNvPr>
          <p:cNvSpPr/>
          <p:nvPr/>
        </p:nvSpPr>
        <p:spPr>
          <a:xfrm>
            <a:off x="2489650" y="4950997"/>
            <a:ext cx="1159933" cy="8551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Personal</a:t>
            </a:r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43B3D-E5A7-4AE8-8522-AC9918788520}"/>
              </a:ext>
            </a:extLst>
          </p:cNvPr>
          <p:cNvSpPr/>
          <p:nvPr/>
        </p:nvSpPr>
        <p:spPr>
          <a:xfrm>
            <a:off x="3700203" y="4950998"/>
            <a:ext cx="1159933" cy="8551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Billing</a:t>
            </a:r>
            <a:endParaRPr lang="en-GB" sz="12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A91E7CA-4538-498B-8EF8-32884825094B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5400000">
            <a:off x="4616211" y="2054590"/>
            <a:ext cx="536086" cy="2423492"/>
          </a:xfrm>
          <a:prstGeom prst="bentConnector3">
            <a:avLst/>
          </a:prstGeom>
          <a:ln>
            <a:solidFill>
              <a:srgbClr val="265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004CBA9-6342-4C37-9FCB-2BAC41D06732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rot="16200000" flipH="1">
            <a:off x="7039704" y="2054589"/>
            <a:ext cx="536085" cy="2423492"/>
          </a:xfrm>
          <a:prstGeom prst="bentConnector3">
            <a:avLst>
              <a:gd name="adj1" fmla="val 50000"/>
            </a:avLst>
          </a:prstGeom>
          <a:ln>
            <a:solidFill>
              <a:srgbClr val="265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76786E-9A01-4358-86CE-EC618219328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6096000" y="2998293"/>
            <a:ext cx="0" cy="536086"/>
          </a:xfrm>
          <a:prstGeom prst="line">
            <a:avLst/>
          </a:prstGeom>
          <a:ln>
            <a:solidFill>
              <a:srgbClr val="265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E306411-CC51-401A-A0A0-5CF9ACAA1EF0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5400000">
            <a:off x="5512619" y="4367617"/>
            <a:ext cx="561486" cy="605277"/>
          </a:xfrm>
          <a:prstGeom prst="bentConnector3">
            <a:avLst>
              <a:gd name="adj1" fmla="val 50000"/>
            </a:avLst>
          </a:prstGeom>
          <a:ln>
            <a:solidFill>
              <a:srgbClr val="71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39A4D66-0A6E-43C9-8270-0C1A544E577A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rot="16200000" flipH="1">
            <a:off x="6117895" y="4367617"/>
            <a:ext cx="561486" cy="605276"/>
          </a:xfrm>
          <a:prstGeom prst="bentConnector3">
            <a:avLst>
              <a:gd name="adj1" fmla="val 50000"/>
            </a:avLst>
          </a:prstGeom>
          <a:ln>
            <a:solidFill>
              <a:srgbClr val="71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FCA41D1-9AD6-4198-A7B6-DD0130AC3801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rot="5400000">
            <a:off x="7934918" y="4366423"/>
            <a:ext cx="561487" cy="607663"/>
          </a:xfrm>
          <a:prstGeom prst="bentConnector3">
            <a:avLst>
              <a:gd name="adj1" fmla="val 50000"/>
            </a:avLst>
          </a:prstGeom>
          <a:ln>
            <a:solidFill>
              <a:srgbClr val="71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FD3E5EE-B0B3-4BAA-9593-CBF0327CC05C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 rot="16200000" flipH="1">
            <a:off x="3695596" y="4366424"/>
            <a:ext cx="561486" cy="607662"/>
          </a:xfrm>
          <a:prstGeom prst="bentConnector3">
            <a:avLst>
              <a:gd name="adj1" fmla="val 50000"/>
            </a:avLst>
          </a:prstGeom>
          <a:ln>
            <a:solidFill>
              <a:srgbClr val="71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7D525CB1-1723-4170-900F-E3E1B3A7CAC8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rot="5400000">
            <a:off x="3090321" y="4368809"/>
            <a:ext cx="561485" cy="602891"/>
          </a:xfrm>
          <a:prstGeom prst="bentConnector3">
            <a:avLst>
              <a:gd name="adj1" fmla="val 50000"/>
            </a:avLst>
          </a:prstGeom>
          <a:ln>
            <a:solidFill>
              <a:srgbClr val="71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63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ECF7A3-09B5-4AFF-90AC-A0BC6C8F3DA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202124"/>
                </a:solidFill>
                <a:latin typeface="Google Sans"/>
                <a:ea typeface="+mn-ea"/>
                <a:cs typeface="+mn-cs"/>
              </a:rPr>
              <a:t>While reference data may come in many different shapes and sizes, some data share similar patterns and traits</a:t>
            </a:r>
          </a:p>
          <a:p>
            <a:r>
              <a:rPr lang="en-GB" sz="2400" dirty="0">
                <a:solidFill>
                  <a:srgbClr val="202124"/>
                </a:solidFill>
                <a:latin typeface="Google Sans"/>
                <a:ea typeface="+mn-ea"/>
              </a:rPr>
              <a:t>This presentation aims to identify some of those most common patterns and traits</a:t>
            </a:r>
          </a:p>
          <a:p>
            <a:r>
              <a:rPr lang="en-GB" sz="2400" dirty="0">
                <a:solidFill>
                  <a:srgbClr val="202124"/>
                </a:solidFill>
                <a:latin typeface="Google Sans"/>
                <a:ea typeface="+mn-ea"/>
                <a:cs typeface="+mn-cs"/>
              </a:rPr>
              <a:t>This should help to</a:t>
            </a:r>
            <a:r>
              <a:rPr lang="en-GB" sz="2400" dirty="0">
                <a:solidFill>
                  <a:srgbClr val="202124"/>
                </a:solidFill>
                <a:latin typeface="Google Sans"/>
                <a:ea typeface="+mn-ea"/>
              </a:rPr>
              <a:t>:</a:t>
            </a:r>
          </a:p>
          <a:p>
            <a:pPr lvl="1"/>
            <a:r>
              <a:rPr lang="en-GB" sz="2000" dirty="0">
                <a:solidFill>
                  <a:srgbClr val="202124"/>
                </a:solidFill>
                <a:latin typeface="Google Sans"/>
                <a:ea typeface="+mn-ea"/>
              </a:rPr>
              <a:t>Identify what type of reference data it is</a:t>
            </a:r>
          </a:p>
          <a:p>
            <a:pPr lvl="1"/>
            <a:r>
              <a:rPr lang="en-GB" sz="2000" dirty="0">
                <a:solidFill>
                  <a:srgbClr val="202124"/>
                </a:solidFill>
                <a:latin typeface="Google Sans"/>
                <a:ea typeface="+mn-ea"/>
                <a:cs typeface="+mn-cs"/>
              </a:rPr>
              <a:t>Identify when that pattern of data may no longer be suitable and what the alternative should be</a:t>
            </a:r>
          </a:p>
          <a:p>
            <a:r>
              <a:rPr lang="en-GB" sz="2400" dirty="0">
                <a:solidFill>
                  <a:srgbClr val="202124"/>
                </a:solidFill>
                <a:latin typeface="Google Sans"/>
                <a:ea typeface="+mn-ea"/>
                <a:cs typeface="+mn-cs"/>
              </a:rPr>
              <a:t>This guide also serves as the technology</a:t>
            </a:r>
            <a:r>
              <a:rPr lang="en-GB" sz="2400" dirty="0">
                <a:solidFill>
                  <a:srgbClr val="202124"/>
                </a:solidFill>
                <a:latin typeface="Google Sans"/>
                <a:ea typeface="+mn-ea"/>
              </a:rPr>
              <a:t>-agnostic blueprint for these patterns, but Comma has implemented examples of each of these patterns</a:t>
            </a:r>
          </a:p>
          <a:p>
            <a:r>
              <a:rPr lang="en-GB" sz="2400" dirty="0">
                <a:solidFill>
                  <a:srgbClr val="202124"/>
                </a:solidFill>
                <a:latin typeface="Google Sans"/>
                <a:ea typeface="+mn-ea"/>
                <a:cs typeface="+mn-cs"/>
              </a:rPr>
              <a:t>Therefore, this guide is also an index </a:t>
            </a:r>
            <a:r>
              <a:rPr lang="en-GB" sz="2400" dirty="0">
                <a:solidFill>
                  <a:srgbClr val="202124"/>
                </a:solidFill>
                <a:latin typeface="Google Sans"/>
                <a:ea typeface="+mn-ea"/>
              </a:rPr>
              <a:t>to specific technology specific examples and ways of implementing these patterns</a:t>
            </a:r>
            <a:endParaRPr lang="en-GB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F3B75-5B9F-4FAC-A3A9-2975CD1C1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458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305" y="493616"/>
            <a:ext cx="10572015" cy="511302"/>
          </a:xfrm>
        </p:spPr>
        <p:txBody>
          <a:bodyPr/>
          <a:lstStyle/>
          <a:p>
            <a:r>
              <a:rPr lang="en-US" dirty="0"/>
              <a:t>Fixed Hierarchy – Model and Example Continued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1C926-FE03-40A0-9CEF-B4D964CF3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502568"/>
              </p:ext>
            </p:extLst>
          </p:nvPr>
        </p:nvGraphicFramePr>
        <p:xfrm>
          <a:off x="151865" y="1244600"/>
          <a:ext cx="1306406" cy="17186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0166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856240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286445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Top Level</a:t>
                      </a:r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r>
                        <a:rPr lang="en-US" sz="1200" dirty="0"/>
                        <a:t>PK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r>
                        <a:rPr lang="en-US" sz="1200" dirty="0"/>
                        <a:t>FK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Child1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46024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r>
                        <a:rPr lang="en-US" sz="1200" dirty="0"/>
                        <a:t>FK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Child2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424087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r>
                        <a:rPr lang="en-US" sz="1200" dirty="0"/>
                        <a:t>FK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Child3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694580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01255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A55AE1-8AF8-44EF-82FB-B6BE70BBD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0468"/>
              </p:ext>
            </p:extLst>
          </p:nvPr>
        </p:nvGraphicFramePr>
        <p:xfrm>
          <a:off x="1806674" y="1996774"/>
          <a:ext cx="1306406" cy="14322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0166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856240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286445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Mid Level</a:t>
                      </a:r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r>
                        <a:rPr lang="en-US" sz="1200" dirty="0"/>
                        <a:t>PK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r>
                        <a:rPr lang="en-US" sz="1200" dirty="0"/>
                        <a:t>FK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Child1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46024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r>
                        <a:rPr lang="en-US" sz="1200" dirty="0"/>
                        <a:t>FK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Child2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424087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6851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36CD7D-2D65-469A-A54A-CA2AEC17434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58271" y="1940560"/>
            <a:ext cx="348403" cy="77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AF36F8-B8DF-47FE-B315-F861033B61F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58271" y="2235200"/>
            <a:ext cx="348403" cy="477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F2BB07-AE88-4809-A613-AB6004AD4BD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58271" y="2562283"/>
            <a:ext cx="348403" cy="150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27E14BE-BA25-43D9-B183-604631623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47454"/>
              </p:ext>
            </p:extLst>
          </p:nvPr>
        </p:nvGraphicFramePr>
        <p:xfrm>
          <a:off x="151865" y="3540005"/>
          <a:ext cx="1306406" cy="8593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0166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856240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286445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Bottom Level</a:t>
                      </a:r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r>
                        <a:rPr lang="en-US" sz="1200" dirty="0"/>
                        <a:t>PK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28644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775179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B0F4DE-E0B8-4B7A-815B-96096EEBBBF9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1458271" y="2712886"/>
            <a:ext cx="348403" cy="1256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E4077D-FFF1-4949-8ADE-0F24F34B37B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458271" y="2991951"/>
            <a:ext cx="348403" cy="97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id="{F28460A3-43F9-4625-8E34-4625498A5F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327032"/>
              </p:ext>
            </p:extLst>
          </p:nvPr>
        </p:nvGraphicFramePr>
        <p:xfrm>
          <a:off x="3344277" y="1215102"/>
          <a:ext cx="5503445" cy="149778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00689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813711">
                  <a:extLst>
                    <a:ext uri="{9D8B030D-6E8A-4147-A177-3AD203B41FA5}">
                      <a16:colId xmlns:a16="http://schemas.microsoft.com/office/drawing/2014/main" val="4062142438"/>
                    </a:ext>
                  </a:extLst>
                </a:gridCol>
                <a:gridCol w="746726">
                  <a:extLst>
                    <a:ext uri="{9D8B030D-6E8A-4147-A177-3AD203B41FA5}">
                      <a16:colId xmlns:a16="http://schemas.microsoft.com/office/drawing/2014/main" val="649247999"/>
                    </a:ext>
                  </a:extLst>
                </a:gridCol>
                <a:gridCol w="1046881">
                  <a:extLst>
                    <a:ext uri="{9D8B030D-6E8A-4147-A177-3AD203B41FA5}">
                      <a16:colId xmlns:a16="http://schemas.microsoft.com/office/drawing/2014/main" val="2292397164"/>
                    </a:ext>
                  </a:extLst>
                </a:gridCol>
                <a:gridCol w="1795438">
                  <a:extLst>
                    <a:ext uri="{9D8B030D-6E8A-4147-A177-3AD203B41FA5}">
                      <a16:colId xmlns:a16="http://schemas.microsoft.com/office/drawing/2014/main" val="1979725418"/>
                    </a:ext>
                  </a:extLst>
                </a:gridCol>
              </a:tblGrid>
              <a:tr h="378394">
                <a:tc gridSpan="5">
                  <a:txBody>
                    <a:bodyPr/>
                    <a:lstStyle/>
                    <a:p>
                      <a:r>
                        <a:rPr lang="en-US" sz="1200" dirty="0"/>
                        <a:t>Top Level</a:t>
                      </a:r>
                      <a:endParaRPr lang="en-GB" sz="1200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662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Child1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Child2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Child3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en-US" sz="1200" dirty="0"/>
                        <a:t>Transaction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Warehouse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Company wide transaction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26434DE7-1665-4B93-B8B9-80B0E8F64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666587"/>
              </p:ext>
            </p:extLst>
          </p:nvPr>
        </p:nvGraphicFramePr>
        <p:xfrm>
          <a:off x="3344276" y="3023431"/>
          <a:ext cx="5503445" cy="241218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56693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929747">
                  <a:extLst>
                    <a:ext uri="{9D8B030D-6E8A-4147-A177-3AD203B41FA5}">
                      <a16:colId xmlns:a16="http://schemas.microsoft.com/office/drawing/2014/main" val="4062142438"/>
                    </a:ext>
                  </a:extLst>
                </a:gridCol>
                <a:gridCol w="1120090">
                  <a:extLst>
                    <a:ext uri="{9D8B030D-6E8A-4147-A177-3AD203B41FA5}">
                      <a16:colId xmlns:a16="http://schemas.microsoft.com/office/drawing/2014/main" val="649247999"/>
                    </a:ext>
                  </a:extLst>
                </a:gridCol>
                <a:gridCol w="2296915">
                  <a:extLst>
                    <a:ext uri="{9D8B030D-6E8A-4147-A177-3AD203B41FA5}">
                      <a16:colId xmlns:a16="http://schemas.microsoft.com/office/drawing/2014/main" val="1979725418"/>
                    </a:ext>
                  </a:extLst>
                </a:gridCol>
              </a:tblGrid>
              <a:tr h="378394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Mid Level</a:t>
                      </a:r>
                      <a:endParaRPr lang="en-GB" sz="1200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662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Child1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Child2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en-US" sz="1200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Finance Department transaction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en-US" sz="1200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IT Department transaction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061741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en-US" sz="1200" dirty="0"/>
                        <a:t>Warehouse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Shipping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Warehouse transactions codes.  Only 1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9783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5AB36908-D8E5-48DF-9420-7414EAB5C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6777176"/>
              </p:ext>
            </p:extLst>
          </p:nvPr>
        </p:nvGraphicFramePr>
        <p:xfrm>
          <a:off x="9331960" y="1215102"/>
          <a:ext cx="2321560" cy="38752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1979725418"/>
                    </a:ext>
                  </a:extLst>
                </a:gridCol>
              </a:tblGrid>
              <a:tr h="378394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Bottom Level</a:t>
                      </a:r>
                      <a:endParaRPr lang="en-GB" sz="1200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662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en-GB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en-US" sz="1200" dirty="0"/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Personal Finance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en-US" sz="1200" dirty="0"/>
                        <a:t>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Financial Billing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839843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en-US" sz="1200" dirty="0"/>
                        <a:t>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Capital IT Expenditure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904349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en-US" sz="1200" dirty="0"/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Operational IT Expenditure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314880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r>
                        <a:rPr lang="en-US" sz="1200" dirty="0"/>
                        <a:t>Shipping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Shipping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1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517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Flexible Hierarchy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657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81105513"/>
              </p:ext>
            </p:extLst>
          </p:nvPr>
        </p:nvGraphicFramePr>
        <p:xfrm>
          <a:off x="838200" y="1825625"/>
          <a:ext cx="10515600" cy="443585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Uses a simple “Parent” foreign key reference to itself to give a flexible hierarchy structure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Naturally allows for flexible and ragged hierarchies</a:t>
                      </a:r>
                      <a:endParaRPr lang="en-GB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Simple, yet powerful, model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Useful when the number of objects is not known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Should be used as preference over fixed hierarchies</a:t>
                      </a:r>
                      <a:endParaRPr lang="en-GB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Simpler model than fixed hierarchies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Difficult to validate complex child/depth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Complex reference data </a:t>
                      </a:r>
                      <a:r>
                        <a:rPr lang="en-US" sz="1800" dirty="0"/>
                        <a:t>– Hierarchies can be complex reference data by design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Fixed Hierarchy </a:t>
                      </a:r>
                      <a:r>
                        <a:rPr lang="en-US" sz="1800" dirty="0"/>
                        <a:t>– a more explicit way of defining a hierarchy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Multiple Hierarchies </a:t>
                      </a:r>
                      <a:r>
                        <a:rPr lang="en-US" sz="1800" dirty="0"/>
                        <a:t>– allows 1 piece of data to exist in many hierarchies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Flexible Hierarchy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802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45A417-88EE-4E88-96DE-68114417AB8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57176280"/>
              </p:ext>
            </p:extLst>
          </p:nvPr>
        </p:nvGraphicFramePr>
        <p:xfrm>
          <a:off x="4114800" y="1452819"/>
          <a:ext cx="7066278" cy="4622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355426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2355426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  <a:gridCol w="2355426">
                  <a:extLst>
                    <a:ext uri="{9D8B030D-6E8A-4147-A177-3AD203B41FA5}">
                      <a16:colId xmlns:a16="http://schemas.microsoft.com/office/drawing/2014/main" val="1264962554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Hierarchy</a:t>
                      </a:r>
                      <a:endParaRPr lang="en-GB" sz="1400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Parent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Transaction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Company wide transaction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Finance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Transaction Codes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Finance Department transaction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Transaction Codes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IT Department transaction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91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Warehouse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Transaction Codes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Warehouse transactions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Personal Finance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79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Financial Billing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82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Capital IT Expenditure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4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Operational IT Expenditure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9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Shipping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Warehouse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Shipping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81255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Flexible Hierarchy – Model and Example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1C926-FE03-40A0-9CEF-B4D964CF3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460134"/>
              </p:ext>
            </p:extLst>
          </p:nvPr>
        </p:nvGraphicFramePr>
        <p:xfrm>
          <a:off x="639629" y="2865059"/>
          <a:ext cx="2934604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Hierarchy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Elsevier Parent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09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Ringgold Parent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45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907740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A648FC0-9F60-41BB-B602-7A90B9045D95}"/>
              </a:ext>
            </a:extLst>
          </p:cNvPr>
          <p:cNvCxnSpPr>
            <a:cxnSpLocks/>
          </p:cNvCxnSpPr>
          <p:nvPr/>
        </p:nvCxnSpPr>
        <p:spPr>
          <a:xfrm rot="10800000">
            <a:off x="2106931" y="2865059"/>
            <a:ext cx="1467302" cy="944945"/>
          </a:xfrm>
          <a:prstGeom prst="bentConnector4">
            <a:avLst>
              <a:gd name="adj1" fmla="val -22646"/>
              <a:gd name="adj2" fmla="val 1241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847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Lookup Mapping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251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97399"/>
              </p:ext>
            </p:extLst>
          </p:nvPr>
        </p:nvGraphicFramePr>
        <p:xfrm>
          <a:off x="838200" y="1825625"/>
          <a:ext cx="10515600" cy="487476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  <a:endParaRPr lang="en-GB" sz="1600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Data being used across the business may have different meanings in specific systems which need to be mapped together</a:t>
                      </a:r>
                      <a:endParaRPr lang="en-GB" sz="1600" b="0" dirty="0"/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GB" sz="1600" b="0" dirty="0"/>
                        <a:t>Reference data can perform those mappings and even hold a gold-standard version of truth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GB" sz="1600" b="0" dirty="0"/>
                        <a:t>Lookup mappings can be used for any type of lookup, not just those from different sources</a:t>
                      </a:r>
                      <a:endParaRPr lang="en-US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Multiple options for how to manage these mappings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Decouples data changes from operational systems to facilitate standard reporting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Shift responsibility of transformation logic from code to data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Manage mappings through obvious data changes, complete with workflows, not code changes</a:t>
                      </a:r>
                      <a:endParaRPr lang="en-GB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Complex reference data </a:t>
                      </a:r>
                      <a:r>
                        <a:rPr lang="en-US" sz="1600" dirty="0"/>
                        <a:t>– allows more fields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Externally sourced reference data </a:t>
                      </a:r>
                      <a:r>
                        <a:rPr lang="en-US" sz="1600" dirty="0"/>
                        <a:t>– much of this data may have external values which need to be mapped to a different internal set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Versioning </a:t>
                      </a:r>
                      <a:r>
                        <a:rPr lang="en-US" sz="1600" b="0" dirty="0"/>
                        <a:t>– how to manage different versions of the mapping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Lookup Mapping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52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Lookup Mapping – Example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F363C-F3FD-4C8B-994E-9E4055BBFA84}"/>
              </a:ext>
            </a:extLst>
          </p:cNvPr>
          <p:cNvSpPr/>
          <p:nvPr/>
        </p:nvSpPr>
        <p:spPr>
          <a:xfrm>
            <a:off x="1910080" y="1081579"/>
            <a:ext cx="1412240" cy="756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Prospect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F1E91A-F995-4A0B-B11D-6FCA3EC6B4D5}"/>
              </a:ext>
            </a:extLst>
          </p:cNvPr>
          <p:cNvSpPr/>
          <p:nvPr/>
        </p:nvSpPr>
        <p:spPr>
          <a:xfrm>
            <a:off x="1910080" y="2136140"/>
            <a:ext cx="1412240" cy="756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FA7EA6-E67C-40C0-A703-FF203C4256B0}"/>
              </a:ext>
            </a:extLst>
          </p:cNvPr>
          <p:cNvSpPr/>
          <p:nvPr/>
        </p:nvSpPr>
        <p:spPr>
          <a:xfrm>
            <a:off x="1907540" y="3498389"/>
            <a:ext cx="1412240" cy="756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A4DB00-9CC2-4394-84AA-AA45DFC448AD}"/>
              </a:ext>
            </a:extLst>
          </p:cNvPr>
          <p:cNvSpPr/>
          <p:nvPr/>
        </p:nvSpPr>
        <p:spPr>
          <a:xfrm>
            <a:off x="1907540" y="4495887"/>
            <a:ext cx="1412240" cy="756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4C586B-8AD4-4FD8-8E83-7723FB80E899}"/>
              </a:ext>
            </a:extLst>
          </p:cNvPr>
          <p:cNvSpPr/>
          <p:nvPr/>
        </p:nvSpPr>
        <p:spPr>
          <a:xfrm>
            <a:off x="1910080" y="5493385"/>
            <a:ext cx="1412240" cy="756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61CD5-6033-4FEF-8E7B-668A9376B5B3}"/>
              </a:ext>
            </a:extLst>
          </p:cNvPr>
          <p:cNvSpPr/>
          <p:nvPr/>
        </p:nvSpPr>
        <p:spPr>
          <a:xfrm>
            <a:off x="9668422" y="3612515"/>
            <a:ext cx="1412240" cy="756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  <a:endParaRPr lang="en-GB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33E5CCFF-4146-4751-937C-F855ECB0905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74923699"/>
              </p:ext>
            </p:extLst>
          </p:nvPr>
        </p:nvGraphicFramePr>
        <p:xfrm>
          <a:off x="4170680" y="2759075"/>
          <a:ext cx="4480879" cy="2463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1001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  <a:gridCol w="1686243">
                  <a:extLst>
                    <a:ext uri="{9D8B030D-6E8A-4147-A177-3AD203B41FA5}">
                      <a16:colId xmlns:a16="http://schemas.microsoft.com/office/drawing/2014/main" val="1264962554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Lookup Mapping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Source 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Source Value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Canonical Value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Prospect</a:t>
                      </a:r>
                      <a:endParaRPr lang="en-US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CRM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Person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91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Warehouse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Person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Account</a:t>
                      </a:r>
                      <a:endParaRPr lang="en-US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794580"/>
                  </a:ext>
                </a:extLst>
              </a:tr>
            </a:tbl>
          </a:graphicData>
        </a:graphic>
      </p:graphicFrame>
      <p:sp>
        <p:nvSpPr>
          <p:cNvPr id="8" name="Cylinder 7">
            <a:extLst>
              <a:ext uri="{FF2B5EF4-FFF2-40B4-BE49-F238E27FC236}">
                <a16:creationId xmlns:a16="http://schemas.microsoft.com/office/drawing/2014/main" id="{3766D8A2-8140-4A26-97C5-D500B0423624}"/>
              </a:ext>
            </a:extLst>
          </p:cNvPr>
          <p:cNvSpPr/>
          <p:nvPr/>
        </p:nvSpPr>
        <p:spPr>
          <a:xfrm>
            <a:off x="492760" y="1542646"/>
            <a:ext cx="787400" cy="882015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  <a:endParaRPr lang="en-GB" dirty="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F5BF9C21-B5EB-4006-9E69-CFE8590CCF74}"/>
              </a:ext>
            </a:extLst>
          </p:cNvPr>
          <p:cNvSpPr/>
          <p:nvPr/>
        </p:nvSpPr>
        <p:spPr>
          <a:xfrm>
            <a:off x="492760" y="3435841"/>
            <a:ext cx="787400" cy="882015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</a:t>
            </a:r>
            <a:endParaRPr lang="en-GB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B1CB89D3-CE1B-49A3-AEF8-4D0DF116731E}"/>
              </a:ext>
            </a:extLst>
          </p:cNvPr>
          <p:cNvSpPr/>
          <p:nvPr/>
        </p:nvSpPr>
        <p:spPr>
          <a:xfrm>
            <a:off x="492760" y="4433339"/>
            <a:ext cx="787400" cy="882015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Warehouse</a:t>
            </a:r>
            <a:endParaRPr lang="en-GB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8F665BB5-3002-4905-82DF-6C51309B1F55}"/>
              </a:ext>
            </a:extLst>
          </p:cNvPr>
          <p:cNvSpPr/>
          <p:nvPr/>
        </p:nvSpPr>
        <p:spPr>
          <a:xfrm>
            <a:off x="492760" y="5430837"/>
            <a:ext cx="787400" cy="882015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ERP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79B21B-3082-493E-9BC7-E41B08D68282}"/>
              </a:ext>
            </a:extLst>
          </p:cNvPr>
          <p:cNvCxnSpPr>
            <a:stCxn id="8" idx="4"/>
            <a:endCxn id="7" idx="1"/>
          </p:cNvCxnSpPr>
          <p:nvPr/>
        </p:nvCxnSpPr>
        <p:spPr>
          <a:xfrm flipV="1">
            <a:off x="1280160" y="1460039"/>
            <a:ext cx="629920" cy="523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8AF1D7-C7EE-447F-B2B1-5D50209714DB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>
          <a:xfrm>
            <a:off x="1280160" y="1983654"/>
            <a:ext cx="629920" cy="530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CD1132-199B-4DEC-829C-FC612323289F}"/>
              </a:ext>
            </a:extLst>
          </p:cNvPr>
          <p:cNvCxnSpPr>
            <a:cxnSpLocks/>
            <a:stCxn id="16" idx="4"/>
            <a:endCxn id="11" idx="1"/>
          </p:cNvCxnSpPr>
          <p:nvPr/>
        </p:nvCxnSpPr>
        <p:spPr>
          <a:xfrm>
            <a:off x="1280160" y="3876849"/>
            <a:ext cx="6273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C02401-F637-4F26-9BC1-6F692DE63A0F}"/>
              </a:ext>
            </a:extLst>
          </p:cNvPr>
          <p:cNvCxnSpPr>
            <a:cxnSpLocks/>
            <a:stCxn id="17" idx="4"/>
            <a:endCxn id="12" idx="1"/>
          </p:cNvCxnSpPr>
          <p:nvPr/>
        </p:nvCxnSpPr>
        <p:spPr>
          <a:xfrm>
            <a:off x="1280160" y="4874347"/>
            <a:ext cx="6273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4AFD96-5BC6-4232-9335-C7959A27E426}"/>
              </a:ext>
            </a:extLst>
          </p:cNvPr>
          <p:cNvCxnSpPr>
            <a:cxnSpLocks/>
            <a:stCxn id="18" idx="4"/>
            <a:endCxn id="13" idx="1"/>
          </p:cNvCxnSpPr>
          <p:nvPr/>
        </p:nvCxnSpPr>
        <p:spPr>
          <a:xfrm>
            <a:off x="1280160" y="5871845"/>
            <a:ext cx="6299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8279EC-E80A-406E-B736-81695B869A79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3322320" y="3990975"/>
            <a:ext cx="848360" cy="1880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46D4668-C6B6-4756-AD98-5785C14FD632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319780" y="3990975"/>
            <a:ext cx="850900" cy="883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BA9D0E-F014-4753-BC6B-DA83E59DCE2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3319780" y="3876849"/>
            <a:ext cx="850900" cy="114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E2FA6D-E383-42A2-B6C0-B5C50546D2FB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322320" y="2514600"/>
            <a:ext cx="848360" cy="1476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4D54712-8C3A-4DAA-BC7A-E5F3BC48B078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3322320" y="1460039"/>
            <a:ext cx="848360" cy="2530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430BC0-9E85-410A-A881-CD2D326FA6F5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8651559" y="3990975"/>
            <a:ext cx="1016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25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Lookup Mapping – Model and Example Continued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1C926-FE03-40A0-9CEF-B4D964CF3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35034"/>
              </p:ext>
            </p:extLst>
          </p:nvPr>
        </p:nvGraphicFramePr>
        <p:xfrm>
          <a:off x="497305" y="1427419"/>
          <a:ext cx="2713122" cy="1676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3630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229492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19199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Lookup Mapping</a:t>
                      </a:r>
                      <a:endParaRPr lang="en-GB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19199">
                <a:tc>
                  <a:txBody>
                    <a:bodyPr/>
                    <a:lstStyle/>
                    <a:p>
                      <a:r>
                        <a:rPr lang="en-US" sz="1600" dirty="0"/>
                        <a:t>PK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Key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19199">
                <a:tc>
                  <a:txBody>
                    <a:bodyPr/>
                    <a:lstStyle/>
                    <a:p>
                      <a:r>
                        <a:rPr lang="en-US" sz="1600" dirty="0"/>
                        <a:t>FK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Source Name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09143"/>
                  </a:ext>
                </a:extLst>
              </a:tr>
              <a:tr h="319199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Source 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459253"/>
                  </a:ext>
                </a:extLst>
              </a:tr>
              <a:tr h="319199">
                <a:tc>
                  <a:txBody>
                    <a:bodyPr/>
                    <a:lstStyle/>
                    <a:p>
                      <a:r>
                        <a:rPr lang="en-US" sz="1600" dirty="0"/>
                        <a:t>FK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Canonical 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792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9101DD5-A793-4904-ADDC-13171511BE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816975"/>
              </p:ext>
            </p:extLst>
          </p:nvPr>
        </p:nvGraphicFramePr>
        <p:xfrm>
          <a:off x="905101" y="4261198"/>
          <a:ext cx="5190899" cy="246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9118">
                  <a:extLst>
                    <a:ext uri="{9D8B030D-6E8A-4147-A177-3AD203B41FA5}">
                      <a16:colId xmlns:a16="http://schemas.microsoft.com/office/drawing/2014/main" val="2927579074"/>
                    </a:ext>
                  </a:extLst>
                </a:gridCol>
                <a:gridCol w="141001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  <a:gridCol w="1837145">
                  <a:extLst>
                    <a:ext uri="{9D8B030D-6E8A-4147-A177-3AD203B41FA5}">
                      <a16:colId xmlns:a16="http://schemas.microsoft.com/office/drawing/2014/main" val="1264962554"/>
                    </a:ext>
                  </a:extLst>
                </a:gridCol>
              </a:tblGrid>
              <a:tr h="185420">
                <a:tc gridSpan="4">
                  <a:txBody>
                    <a:bodyPr/>
                    <a:lstStyle/>
                    <a:p>
                      <a:r>
                        <a:rPr lang="en-US" sz="1400" dirty="0"/>
                        <a:t>Lookup Mapping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400" dirty="0"/>
                        <a:t>Lookup Mapping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Source 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Source Value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Canonical Value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Prospect</a:t>
                      </a:r>
                      <a:endParaRPr lang="en-US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Person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91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Warehouse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Person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Account</a:t>
                      </a:r>
                      <a:endParaRPr lang="en-US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794580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52D2E58A-04CC-47CC-AA4B-48E40D6431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807169"/>
              </p:ext>
            </p:extLst>
          </p:nvPr>
        </p:nvGraphicFramePr>
        <p:xfrm>
          <a:off x="6869471" y="4505104"/>
          <a:ext cx="4958377" cy="1341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787650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  <a:gridCol w="2371897">
                  <a:extLst>
                    <a:ext uri="{9D8B030D-6E8A-4147-A177-3AD203B41FA5}">
                      <a16:colId xmlns:a16="http://schemas.microsoft.com/office/drawing/2014/main" val="1264962554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Lookup Mapping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Field 1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Field 2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 wide definition of a person</a:t>
                      </a:r>
                      <a:endParaRPr lang="en-US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May be customer, prospect, account, citizen or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6A8BB68F-0FEA-4442-8DE3-6339809A5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441651"/>
              </p:ext>
            </p:extLst>
          </p:nvPr>
        </p:nvGraphicFramePr>
        <p:xfrm>
          <a:off x="3789145" y="1427419"/>
          <a:ext cx="2225413" cy="670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3630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1741783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19200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System</a:t>
                      </a:r>
                      <a:endParaRPr lang="en-GB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19200">
                <a:tc>
                  <a:txBody>
                    <a:bodyPr/>
                    <a:lstStyle/>
                    <a:p>
                      <a:r>
                        <a:rPr lang="en-US" sz="1600" dirty="0"/>
                        <a:t>PK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54C44FD7-499E-4676-95C4-8EE359931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80033"/>
              </p:ext>
            </p:extLst>
          </p:nvPr>
        </p:nvGraphicFramePr>
        <p:xfrm>
          <a:off x="3872101" y="2736403"/>
          <a:ext cx="2147699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11597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1636102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19199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Reference Data</a:t>
                      </a:r>
                      <a:endParaRPr lang="en-GB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19199">
                <a:tc>
                  <a:txBody>
                    <a:bodyPr/>
                    <a:lstStyle/>
                    <a:p>
                      <a:r>
                        <a:rPr lang="en-US" sz="1600" dirty="0"/>
                        <a:t>PK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19199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Field 1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07852"/>
                  </a:ext>
                </a:extLst>
              </a:tr>
              <a:tr h="319199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Field 2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767065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DC2C3A-EAD5-4105-B387-72A21EF61A99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3210427" y="1762699"/>
            <a:ext cx="578718" cy="502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9CA0B3-AF42-423B-B0D4-A8F304E09C6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10427" y="2919155"/>
            <a:ext cx="661674" cy="487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AACDABD7-0F52-4FB6-AB0F-A9627D395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0824650"/>
              </p:ext>
            </p:extLst>
          </p:nvPr>
        </p:nvGraphicFramePr>
        <p:xfrm>
          <a:off x="6869471" y="1586611"/>
          <a:ext cx="1410018" cy="246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1001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r>
                        <a:rPr lang="en-US" sz="1400" dirty="0"/>
                        <a:t>System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CRM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IT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91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Warehouse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ERP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79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459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Multi-Entity Reference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455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85518590"/>
              </p:ext>
            </p:extLst>
          </p:nvPr>
        </p:nvGraphicFramePr>
        <p:xfrm>
          <a:off x="838200" y="1825625"/>
          <a:ext cx="10515600" cy="490931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dirty="0"/>
                        <a:t>Sometimes reference data can be complex, more complex than can be contained in a single entity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dirty="0"/>
                        <a:t>This may also not strictly be hierarchical, but could simply involve more than 1 entity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dirty="0"/>
                        <a:t>In this way, the reference data may require multiple entities to effectively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Re-use of data assets, leveraging single source of truth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Data is usually well defined (i.e. not graph)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Objects may have different lifecycles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Each entity is likely to be a complex reference data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This model is typically obvious via design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Reduces rework by centralizing data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0" dirty="0"/>
                        <a:t>Foreign Key management may be difficult</a:t>
                      </a:r>
                      <a:endParaRPr lang="en-GB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Complex reference data </a:t>
                      </a:r>
                      <a:r>
                        <a:rPr lang="en-US" sz="1800" dirty="0"/>
                        <a:t>– allows more fields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Separate Primary Key </a:t>
                      </a:r>
                      <a:r>
                        <a:rPr lang="en-US" sz="1800" dirty="0"/>
                        <a:t>– allows changes to the reference value without impacting keys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800" b="1" dirty="0"/>
                        <a:t>Lookup Mapping </a:t>
                      </a:r>
                      <a:r>
                        <a:rPr lang="en-US" sz="1800" dirty="0"/>
                        <a:t>– allows different values to be mapped from different sources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Multi-Entity Reference Data – Overview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49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39606-D46F-E04E-AB3D-F8B288933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Reference Data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AB57E-E90D-C34C-B89B-0BE66B329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2"/>
          <a:lstStyle/>
          <a:p>
            <a:r>
              <a:rPr lang="en-US" sz="2000" dirty="0"/>
              <a:t>Simple Reference Data</a:t>
            </a:r>
          </a:p>
          <a:p>
            <a:r>
              <a:rPr lang="en-US" sz="2000" dirty="0"/>
              <a:t>Complex Reference Data</a:t>
            </a:r>
          </a:p>
          <a:p>
            <a:r>
              <a:rPr lang="en-US" sz="2000" dirty="0"/>
              <a:t>Meta-model reference Data</a:t>
            </a:r>
          </a:p>
          <a:p>
            <a:r>
              <a:rPr lang="en-US" sz="2000" dirty="0"/>
              <a:t>Separate Primary Key</a:t>
            </a:r>
          </a:p>
          <a:p>
            <a:r>
              <a:rPr lang="en-US" sz="2000" dirty="0"/>
              <a:t>Fixed Hierarchy</a:t>
            </a:r>
          </a:p>
          <a:p>
            <a:r>
              <a:rPr lang="en-US" sz="2000" dirty="0"/>
              <a:t>Flexible Hierarchy</a:t>
            </a:r>
          </a:p>
          <a:p>
            <a:r>
              <a:rPr lang="en-US" sz="2000" dirty="0"/>
              <a:t>Lookup Mapping</a:t>
            </a:r>
          </a:p>
          <a:p>
            <a:r>
              <a:rPr lang="en-US" sz="2000" dirty="0"/>
              <a:t>Multi-Entity Reference Data</a:t>
            </a:r>
          </a:p>
          <a:p>
            <a:r>
              <a:rPr lang="en-US" sz="2000" dirty="0"/>
              <a:t>Externally Sourced Reference Data</a:t>
            </a:r>
          </a:p>
          <a:p>
            <a:r>
              <a:rPr lang="en-US" sz="2000" dirty="0"/>
              <a:t>Multiple Hierarchies</a:t>
            </a:r>
          </a:p>
          <a:p>
            <a:r>
              <a:rPr lang="en-US" sz="2000" dirty="0"/>
              <a:t>General Graph</a:t>
            </a:r>
          </a:p>
          <a:p>
            <a:r>
              <a:rPr lang="en-US" sz="2000" dirty="0"/>
              <a:t>Versioning</a:t>
            </a:r>
          </a:p>
          <a:p>
            <a:r>
              <a:rPr lang="en-US" sz="2000" dirty="0"/>
              <a:t>Integration – Push vs Pull?</a:t>
            </a:r>
          </a:p>
        </p:txBody>
      </p:sp>
    </p:spTree>
    <p:extLst>
      <p:ext uri="{BB962C8B-B14F-4D97-AF65-F5344CB8AC3E}">
        <p14:creationId xmlns:p14="http://schemas.microsoft.com/office/powerpoint/2010/main" val="795703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Multi-Entity Reference Data – Model and Example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5DA40-1823-425A-8AC8-73A64624F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396321"/>
              </p:ext>
            </p:extLst>
          </p:nvPr>
        </p:nvGraphicFramePr>
        <p:xfrm>
          <a:off x="1142465" y="1545176"/>
          <a:ext cx="293460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3 code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2 code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9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572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385779-5BB2-48C2-9D93-FD7D68344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783228"/>
              </p:ext>
            </p:extLst>
          </p:nvPr>
        </p:nvGraphicFramePr>
        <p:xfrm>
          <a:off x="3763745" y="5251864"/>
          <a:ext cx="293460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2 code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5729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B7BABE-2A3D-49E9-9045-DFC2EFB37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38759"/>
              </p:ext>
            </p:extLst>
          </p:nvPr>
        </p:nvGraphicFramePr>
        <p:xfrm>
          <a:off x="1142465" y="3379056"/>
          <a:ext cx="289614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1625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Country-Language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9297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29ED88-09A8-4DB4-A868-C6DC6201D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01617"/>
              </p:ext>
            </p:extLst>
          </p:nvPr>
        </p:nvGraphicFramePr>
        <p:xfrm>
          <a:off x="6522185" y="1545176"/>
          <a:ext cx="289614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1625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Subdivision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9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51724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BB517BD-0A39-48F7-A55B-2CAD85F2F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47522"/>
              </p:ext>
            </p:extLst>
          </p:nvPr>
        </p:nvGraphicFramePr>
        <p:xfrm>
          <a:off x="6522185" y="3379056"/>
          <a:ext cx="289614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1625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Subdivision-Language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Subdivision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92972"/>
                  </a:ext>
                </a:extLst>
              </a:tr>
            </a:tbl>
          </a:graphicData>
        </a:graphic>
      </p:graphicFrame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848632F-2647-424D-A40E-A3ADCCBF0753}"/>
              </a:ext>
            </a:extLst>
          </p:cNvPr>
          <p:cNvCxnSpPr>
            <a:cxnSpLocks/>
            <a:stCxn id="8" idx="1"/>
            <a:endCxn id="6" idx="1"/>
          </p:cNvCxnSpPr>
          <p:nvPr/>
        </p:nvCxnSpPr>
        <p:spPr>
          <a:xfrm rot="10800000">
            <a:off x="1142465" y="2286856"/>
            <a:ext cx="12700" cy="164846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B3C05D2-D565-4E37-BF6D-3AB0B95BB0A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1142465" y="4328160"/>
            <a:ext cx="2621280" cy="1479964"/>
          </a:xfrm>
          <a:prstGeom prst="bentConnector3">
            <a:avLst>
              <a:gd name="adj1" fmla="val 1079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FE53A38-8091-4380-A2AA-603CFA1BBEB4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>
            <a:off x="9418329" y="2286856"/>
            <a:ext cx="12700" cy="164846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910F6A9-FEAA-454B-BBBD-49DCD62B8DD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698349" y="4328160"/>
            <a:ext cx="2719980" cy="1479964"/>
          </a:xfrm>
          <a:prstGeom prst="bentConnector3">
            <a:avLst>
              <a:gd name="adj1" fmla="val 108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9D602BA-F918-4573-8583-DFB80BDAE2BA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4077069" y="2286856"/>
            <a:ext cx="2432416" cy="5676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39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305" y="493616"/>
            <a:ext cx="11293375" cy="511302"/>
          </a:xfrm>
        </p:spPr>
        <p:txBody>
          <a:bodyPr/>
          <a:lstStyle/>
          <a:p>
            <a:r>
              <a:rPr lang="en-US" dirty="0"/>
              <a:t>Multi-Entity Reference Data – Model and Example Continued</a:t>
            </a:r>
            <a:endParaRPr lang="en-GB" dirty="0"/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8E9F416B-4819-4FF7-B9E3-18105B920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280418"/>
              </p:ext>
            </p:extLst>
          </p:nvPr>
        </p:nvGraphicFramePr>
        <p:xfrm>
          <a:off x="615541" y="1548478"/>
          <a:ext cx="3204620" cy="119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75790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975790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  <a:gridCol w="1253040">
                  <a:extLst>
                    <a:ext uri="{9D8B030D-6E8A-4147-A177-3AD203B41FA5}">
                      <a16:colId xmlns:a16="http://schemas.microsoft.com/office/drawing/2014/main" val="1264962554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Alpha 3 Code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Alpha 2 Code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Belgium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D7CAB05-95B1-48D7-8961-D1661AC8E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2397106"/>
              </p:ext>
            </p:extLst>
          </p:nvPr>
        </p:nvGraphicFramePr>
        <p:xfrm>
          <a:off x="6944681" y="1548478"/>
          <a:ext cx="4737584" cy="5184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2278063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  <a:gridCol w="1743241">
                  <a:extLst>
                    <a:ext uri="{9D8B030D-6E8A-4147-A177-3AD203B41FA5}">
                      <a16:colId xmlns:a16="http://schemas.microsoft.com/office/drawing/2014/main" val="1264962554"/>
                    </a:ext>
                  </a:extLst>
                </a:gridCol>
              </a:tblGrid>
              <a:tr h="324000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Subdivision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Code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Country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BE-VAN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Antwerpen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BE-WBR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Brabant wallon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85328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BE-BRU1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Brussels Hoofdstedelijk Gewest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123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BE-BRU2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Bruxelles-Capitale, Région de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87637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BE-WHT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Hainaut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7151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BE-VLI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Limburg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3395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BE-WLG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Liège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918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BE-WLX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Luxembourg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5371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BE-WNA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Namur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174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BE-VOV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Oost-Vlaanderen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19498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BE-VLG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Vlaams Gewest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5179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BE-VBR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Vlaams-Brabant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77112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BE-VWV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West-Vlaanderen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9689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BE-WAL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wallonne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Région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355AA53-10A1-4D7D-9E03-2B9B13291F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318803"/>
              </p:ext>
            </p:extLst>
          </p:nvPr>
        </p:nvGraphicFramePr>
        <p:xfrm>
          <a:off x="615540" y="2823558"/>
          <a:ext cx="2794636" cy="1722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1001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Country-Language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Country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NL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6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DE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00458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847E030-5889-49F3-9262-6839568EB8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8071075"/>
              </p:ext>
            </p:extLst>
          </p:nvPr>
        </p:nvGraphicFramePr>
        <p:xfrm>
          <a:off x="615540" y="4840318"/>
          <a:ext cx="2794636" cy="1722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1001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Country-Language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Alpha 2 Code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FR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French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0" dirty="0"/>
                        <a:t>NL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Dutch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6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0" dirty="0"/>
                        <a:t>DE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German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00458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A28E9351-973B-4035-B482-CFF010E02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136762"/>
              </p:ext>
            </p:extLst>
          </p:nvPr>
        </p:nvGraphicFramePr>
        <p:xfrm>
          <a:off x="4079240" y="1548478"/>
          <a:ext cx="2425612" cy="5184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23829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Subdivision-Language</a:t>
                      </a: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Subdivision</a:t>
                      </a:r>
                      <a:endParaRPr lang="en-GB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Language</a:t>
                      </a:r>
                      <a:endParaRPr lang="en-GB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BE-VAN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NL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BE-WBR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4133000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BE-BRU1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NL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326695695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BE-BRU2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20622318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BE-WHT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28054555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BE-VLI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NL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22606975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BE-WLG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9019058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BE-WLX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40331343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BE-WNA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162675471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BE-VOV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NL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368765472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BE-VLG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NL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6148722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BE-VBR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NL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33604049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BE-VWV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NL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158736791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BE-WAL</a:t>
                      </a:r>
                    </a:p>
                  </a:txBody>
                  <a:tcPr marL="6350" marR="6350" marT="31750" marB="317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</a:t>
                      </a:r>
                    </a:p>
                  </a:txBody>
                  <a:tcPr marL="6350" marR="6350" marT="31750" marB="31750" anchor="b"/>
                </a:tc>
                <a:extLst>
                  <a:ext uri="{0D108BD9-81ED-4DB2-BD59-A6C34878D82A}">
                    <a16:rowId xmlns:a16="http://schemas.microsoft.com/office/drawing/2014/main" val="144990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571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Externally Sourced Reference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1348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53151401"/>
              </p:ext>
            </p:extLst>
          </p:nvPr>
        </p:nvGraphicFramePr>
        <p:xfrm>
          <a:off x="838200" y="1825625"/>
          <a:ext cx="10515600" cy="4744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  <a:endParaRPr lang="en-GB" sz="1600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dirty="0"/>
                        <a:t>Some reference data will be sourced from outside you organization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The model used to store this is somewhat irrelevant (although the patterns here will help), but rather how you manage this is key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You will have no control over the primary keys, and so there will need to be a mapping implemented in your ecosystem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Similarly, the data may change, in which case you may require alternate version of the data as well</a:t>
                      </a:r>
                      <a:endParaRPr lang="en-GB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No ownership of the data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Externally managed primary keys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Externally managed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N/A</a:t>
                      </a:r>
                      <a:endParaRPr lang="en-GB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Complex reference data </a:t>
                      </a:r>
                      <a:r>
                        <a:rPr lang="en-US" sz="1600" dirty="0"/>
                        <a:t>– allows more fields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Separate Primary Key </a:t>
                      </a:r>
                      <a:r>
                        <a:rPr lang="en-US" sz="1600" dirty="0"/>
                        <a:t>– allows changes to the reference value without impacting keys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Lookup Mapping </a:t>
                      </a:r>
                      <a:r>
                        <a:rPr lang="en-US" sz="1600" dirty="0"/>
                        <a:t>– allows different values to be mapped from different sources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Externally Sourced Reference Data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770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68BB7D-873F-492C-9F91-206E4243D2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/>
              <a:t>D&amp;B Company Data</a:t>
            </a:r>
          </a:p>
          <a:p>
            <a:r>
              <a:rPr lang="en-US" sz="2400" dirty="0"/>
              <a:t>Electoral Roll Register</a:t>
            </a:r>
          </a:p>
          <a:p>
            <a:r>
              <a:rPr lang="en-US" sz="2400" dirty="0"/>
              <a:t>Address Validation Services (possibly)</a:t>
            </a:r>
          </a:p>
          <a:p>
            <a:r>
              <a:rPr lang="en-US" sz="2400" dirty="0"/>
              <a:t>ISO Country Codes</a:t>
            </a:r>
          </a:p>
          <a:p>
            <a:r>
              <a:rPr lang="en-US" sz="2400" dirty="0"/>
              <a:t>ISO Language Codes</a:t>
            </a:r>
          </a:p>
          <a:p>
            <a:r>
              <a:rPr lang="en-US" sz="2400" dirty="0"/>
              <a:t>Time zones</a:t>
            </a:r>
          </a:p>
          <a:p>
            <a:endParaRPr lang="en-GB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E98C-518D-4A73-B46C-775227A1DB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Externally Sourced Reference Data</a:t>
            </a:r>
            <a:r>
              <a:rPr lang="en-GB" dirty="0"/>
              <a:t> – Examples </a:t>
            </a:r>
          </a:p>
        </p:txBody>
      </p:sp>
    </p:spTree>
    <p:extLst>
      <p:ext uri="{BB962C8B-B14F-4D97-AF65-F5344CB8AC3E}">
        <p14:creationId xmlns:p14="http://schemas.microsoft.com/office/powerpoint/2010/main" val="1667660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 Hierarchies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1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3001475"/>
              </p:ext>
            </p:extLst>
          </p:nvPr>
        </p:nvGraphicFramePr>
        <p:xfrm>
          <a:off x="838200" y="1825625"/>
          <a:ext cx="10515600" cy="4216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  <a:endParaRPr lang="en-GB" sz="1600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dirty="0"/>
                        <a:t>In some cases, the same piece of reference data may need to be in more than 1 hierarchy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This could be because of different reporting structures, or any other reasons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Separating your reference data from your structural data is key to making this work</a:t>
                      </a:r>
                      <a:endParaRPr lang="en-GB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Separation of responsibility within data model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Re-use of reference data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May require UI filtering for good user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Multiple version of this model can be used to tailor specific technology limits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Upwards and Downwards lineage may be difficult to tell, depending on technology</a:t>
                      </a:r>
                      <a:endParaRPr lang="en-GB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Complex reference data </a:t>
                      </a:r>
                      <a:r>
                        <a:rPr lang="en-US" sz="1600" dirty="0"/>
                        <a:t>– allows more fields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Flexible Hierarchy </a:t>
                      </a:r>
                      <a:r>
                        <a:rPr lang="en-US" sz="1600" dirty="0"/>
                        <a:t>– This builds on the flexible hierarchy to work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Multi-Entity Reference Data </a:t>
                      </a:r>
                      <a:r>
                        <a:rPr lang="en-US" sz="1600" dirty="0"/>
                        <a:t>– This uses multiple entities to manage a logical group of reference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 Hierarchies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745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 Hierarchies – Example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61B7D9-166E-4345-8CD0-121DF0CFAE18}"/>
              </a:ext>
            </a:extLst>
          </p:cNvPr>
          <p:cNvSpPr/>
          <p:nvPr/>
        </p:nvSpPr>
        <p:spPr>
          <a:xfrm>
            <a:off x="2638696" y="243414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EU</a:t>
            </a:r>
            <a:endParaRPr lang="en-GB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A14453-7E72-41D9-822B-4A87640D70AD}"/>
              </a:ext>
            </a:extLst>
          </p:cNvPr>
          <p:cNvSpPr/>
          <p:nvPr/>
        </p:nvSpPr>
        <p:spPr>
          <a:xfrm>
            <a:off x="8100878" y="1566915"/>
            <a:ext cx="1099728" cy="51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Global Distribution</a:t>
            </a:r>
            <a:endParaRPr lang="en-GB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5170A2-1665-479E-89B9-BAD668801C14}"/>
              </a:ext>
            </a:extLst>
          </p:cNvPr>
          <p:cNvSpPr/>
          <p:nvPr/>
        </p:nvSpPr>
        <p:spPr>
          <a:xfrm>
            <a:off x="3574662" y="2421206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NA</a:t>
            </a:r>
            <a:endParaRPr lang="en-GB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063C86-0826-4120-A083-07727BBD0105}"/>
              </a:ext>
            </a:extLst>
          </p:cNvPr>
          <p:cNvSpPr/>
          <p:nvPr/>
        </p:nvSpPr>
        <p:spPr>
          <a:xfrm>
            <a:off x="4521212" y="2430088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ASIA</a:t>
            </a:r>
            <a:endParaRPr lang="en-GB" sz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121BA5-4512-4C19-896C-E40C92DB1FCA}"/>
              </a:ext>
            </a:extLst>
          </p:cNvPr>
          <p:cNvSpPr/>
          <p:nvPr/>
        </p:nvSpPr>
        <p:spPr>
          <a:xfrm>
            <a:off x="2921726" y="1566915"/>
            <a:ext cx="815944" cy="51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Global Sales</a:t>
            </a:r>
            <a:endParaRPr lang="en-GB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60A02A-CFDD-4207-86B4-1A96FBA8DE62}"/>
              </a:ext>
            </a:extLst>
          </p:cNvPr>
          <p:cNvSpPr/>
          <p:nvPr/>
        </p:nvSpPr>
        <p:spPr>
          <a:xfrm>
            <a:off x="2122350" y="3387635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West</a:t>
            </a:r>
            <a:endParaRPr lang="en-GB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86C7CF-E492-4B7D-ADC7-A8EA6BAC36A2}"/>
              </a:ext>
            </a:extLst>
          </p:cNvPr>
          <p:cNvSpPr/>
          <p:nvPr/>
        </p:nvSpPr>
        <p:spPr>
          <a:xfrm>
            <a:off x="3242448" y="3372686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East</a:t>
            </a:r>
            <a:endParaRPr lang="en-GB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C1719-44F3-4FC9-A5A1-271C6CFB721F}"/>
              </a:ext>
            </a:extLst>
          </p:cNvPr>
          <p:cNvSpPr/>
          <p:nvPr/>
        </p:nvSpPr>
        <p:spPr>
          <a:xfrm>
            <a:off x="1304061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</a:t>
            </a:r>
            <a:endParaRPr lang="en-GB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951C7F-9607-4AD9-87C8-E9EC8BD013FB}"/>
              </a:ext>
            </a:extLst>
          </p:cNvPr>
          <p:cNvSpPr/>
          <p:nvPr/>
        </p:nvSpPr>
        <p:spPr>
          <a:xfrm>
            <a:off x="2436131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ES</a:t>
            </a:r>
            <a:endParaRPr lang="en-GB" sz="12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25CAE3-1DC4-463B-81A9-62C5F0D594BB}"/>
              </a:ext>
            </a:extLst>
          </p:cNvPr>
          <p:cNvSpPr/>
          <p:nvPr/>
        </p:nvSpPr>
        <p:spPr>
          <a:xfrm>
            <a:off x="3568201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</a:t>
            </a:r>
            <a:endParaRPr lang="en-GB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CBCBF4-8187-4763-8B17-611DB07CCC61}"/>
              </a:ext>
            </a:extLst>
          </p:cNvPr>
          <p:cNvSpPr/>
          <p:nvPr/>
        </p:nvSpPr>
        <p:spPr>
          <a:xfrm>
            <a:off x="4700271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</a:t>
            </a:r>
            <a:endParaRPr lang="en-GB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A6C38A-ED73-4ED6-8722-6C8AB1D16E10}"/>
              </a:ext>
            </a:extLst>
          </p:cNvPr>
          <p:cNvSpPr/>
          <p:nvPr/>
        </p:nvSpPr>
        <p:spPr>
          <a:xfrm>
            <a:off x="5832341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</a:t>
            </a:r>
            <a:endParaRPr lang="en-GB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0B8860-CB4B-4E37-91CC-6A86310D2B3D}"/>
              </a:ext>
            </a:extLst>
          </p:cNvPr>
          <p:cNvSpPr/>
          <p:nvPr/>
        </p:nvSpPr>
        <p:spPr>
          <a:xfrm>
            <a:off x="8096481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</a:t>
            </a:r>
            <a:endParaRPr lang="en-GB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7A551D-74B7-4846-B015-C180980BED18}"/>
              </a:ext>
            </a:extLst>
          </p:cNvPr>
          <p:cNvSpPr/>
          <p:nvPr/>
        </p:nvSpPr>
        <p:spPr>
          <a:xfrm>
            <a:off x="6964411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</a:t>
            </a:r>
            <a:endParaRPr lang="en-GB" sz="12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A08C3C-127F-4E5B-B646-F5D6B09D2BE7}"/>
              </a:ext>
            </a:extLst>
          </p:cNvPr>
          <p:cNvSpPr/>
          <p:nvPr/>
        </p:nvSpPr>
        <p:spPr>
          <a:xfrm>
            <a:off x="10360623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CN</a:t>
            </a:r>
            <a:endParaRPr lang="en-GB" sz="12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69320A-597B-47CD-B5DF-14D06BFB1C24}"/>
              </a:ext>
            </a:extLst>
          </p:cNvPr>
          <p:cNvSpPr/>
          <p:nvPr/>
        </p:nvSpPr>
        <p:spPr>
          <a:xfrm>
            <a:off x="9228551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JP</a:t>
            </a:r>
            <a:endParaRPr lang="en-GB" sz="1200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E3C4110-0C54-442C-8ED7-BB9419CA881C}"/>
              </a:ext>
            </a:extLst>
          </p:cNvPr>
          <p:cNvCxnSpPr>
            <a:stCxn id="39" idx="2"/>
            <a:endCxn id="35" idx="0"/>
          </p:cNvCxnSpPr>
          <p:nvPr/>
        </p:nvCxnSpPr>
        <p:spPr>
          <a:xfrm>
            <a:off x="3329698" y="2078217"/>
            <a:ext cx="547179" cy="34298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CBBDC55-4ECF-444B-8558-CA195DE44434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3329698" y="2078217"/>
            <a:ext cx="1493729" cy="35187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65828770-631A-4ED2-8ADB-024AFFBEA587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 flipH="1">
            <a:off x="2940911" y="2078217"/>
            <a:ext cx="388787" cy="35592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A42B747-6205-47A4-9020-E282E2DD9688}"/>
              </a:ext>
            </a:extLst>
          </p:cNvPr>
          <p:cNvCxnSpPr>
            <a:cxnSpLocks/>
            <a:stCxn id="35" idx="2"/>
            <a:endCxn id="51" idx="0"/>
          </p:cNvCxnSpPr>
          <p:nvPr/>
        </p:nvCxnSpPr>
        <p:spPr>
          <a:xfrm>
            <a:off x="3876877" y="2813484"/>
            <a:ext cx="3389749" cy="306414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E6213EAE-922B-49BD-BCFF-E337F19AFEB6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3876877" y="2813484"/>
            <a:ext cx="4521819" cy="306414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44EEAC3D-2297-4A66-8CA8-35912491727A}"/>
              </a:ext>
            </a:extLst>
          </p:cNvPr>
          <p:cNvCxnSpPr>
            <a:cxnSpLocks/>
            <a:stCxn id="37" idx="2"/>
            <a:endCxn id="59" idx="0"/>
          </p:cNvCxnSpPr>
          <p:nvPr/>
        </p:nvCxnSpPr>
        <p:spPr>
          <a:xfrm>
            <a:off x="4823427" y="2822366"/>
            <a:ext cx="4707339" cy="30552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3156E05-62FA-4113-BD4E-7BA4BEB4E7EC}"/>
              </a:ext>
            </a:extLst>
          </p:cNvPr>
          <p:cNvCxnSpPr>
            <a:cxnSpLocks/>
            <a:stCxn id="37" idx="2"/>
            <a:endCxn id="58" idx="0"/>
          </p:cNvCxnSpPr>
          <p:nvPr/>
        </p:nvCxnSpPr>
        <p:spPr>
          <a:xfrm>
            <a:off x="4823427" y="2822366"/>
            <a:ext cx="5839411" cy="30552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E6140670-9855-4AD1-BC9D-38487837E912}"/>
              </a:ext>
            </a:extLst>
          </p:cNvPr>
          <p:cNvCxnSpPr>
            <a:cxnSpLocks/>
            <a:stCxn id="26" idx="2"/>
            <a:endCxn id="42" idx="0"/>
          </p:cNvCxnSpPr>
          <p:nvPr/>
        </p:nvCxnSpPr>
        <p:spPr>
          <a:xfrm>
            <a:off x="2940911" y="2826422"/>
            <a:ext cx="603752" cy="54626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0AECE73B-AB1E-4338-B19D-6D2B462EAA38}"/>
              </a:ext>
            </a:extLst>
          </p:cNvPr>
          <p:cNvCxnSpPr>
            <a:cxnSpLocks/>
            <a:stCxn id="26" idx="2"/>
            <a:endCxn id="41" idx="0"/>
          </p:cNvCxnSpPr>
          <p:nvPr/>
        </p:nvCxnSpPr>
        <p:spPr>
          <a:xfrm flipH="1">
            <a:off x="2424565" y="2826422"/>
            <a:ext cx="516346" cy="5612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93F775EF-7A93-44D0-B0E2-FB9E13F10DA3}"/>
              </a:ext>
            </a:extLst>
          </p:cNvPr>
          <p:cNvCxnSpPr>
            <a:cxnSpLocks/>
            <a:stCxn id="42" idx="2"/>
            <a:endCxn id="47" idx="0"/>
          </p:cNvCxnSpPr>
          <p:nvPr/>
        </p:nvCxnSpPr>
        <p:spPr>
          <a:xfrm>
            <a:off x="3544663" y="3764964"/>
            <a:ext cx="2589893" cy="21126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4BC8588C-4145-4C69-AA16-4A1150B8F608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544663" y="3764964"/>
            <a:ext cx="1457823" cy="21126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B059F390-440C-4E85-8F05-992B821550CD}"/>
              </a:ext>
            </a:extLst>
          </p:cNvPr>
          <p:cNvCxnSpPr>
            <a:cxnSpLocks/>
            <a:stCxn id="26" idx="2"/>
            <a:endCxn id="45" idx="0"/>
          </p:cNvCxnSpPr>
          <p:nvPr/>
        </p:nvCxnSpPr>
        <p:spPr>
          <a:xfrm>
            <a:off x="2940911" y="2826422"/>
            <a:ext cx="929505" cy="30512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5E9861D-E797-4EDC-AA93-7063F55C59C4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>
            <a:off x="2424565" y="3779913"/>
            <a:ext cx="313781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71149139-E384-4F94-97FF-DC90E5B04ABE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flipH="1">
            <a:off x="1606276" y="3779913"/>
            <a:ext cx="818289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75B00D3-069B-4BDB-A296-1016533D8D83}"/>
              </a:ext>
            </a:extLst>
          </p:cNvPr>
          <p:cNvSpPr/>
          <p:nvPr/>
        </p:nvSpPr>
        <p:spPr>
          <a:xfrm>
            <a:off x="6762206" y="3387635"/>
            <a:ext cx="1048566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Rotterdam</a:t>
            </a:r>
            <a:endParaRPr lang="en-GB" sz="12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006EF4F-B6F9-4395-B77D-E167AA13B8AD}"/>
              </a:ext>
            </a:extLst>
          </p:cNvPr>
          <p:cNvSpPr/>
          <p:nvPr/>
        </p:nvSpPr>
        <p:spPr>
          <a:xfrm>
            <a:off x="9541874" y="3387635"/>
            <a:ext cx="1048566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Singapore</a:t>
            </a:r>
            <a:endParaRPr lang="en-GB" sz="1200" dirty="0"/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D7F85E8-D0A8-4B3D-8C0D-495D44C34F96}"/>
              </a:ext>
            </a:extLst>
          </p:cNvPr>
          <p:cNvCxnSpPr>
            <a:cxnSpLocks/>
            <a:stCxn id="32" idx="2"/>
            <a:endCxn id="107" idx="0"/>
          </p:cNvCxnSpPr>
          <p:nvPr/>
        </p:nvCxnSpPr>
        <p:spPr>
          <a:xfrm flipH="1">
            <a:off x="7286489" y="2078217"/>
            <a:ext cx="1364253" cy="13094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518BC68E-DF72-4D76-B069-31E985830754}"/>
              </a:ext>
            </a:extLst>
          </p:cNvPr>
          <p:cNvCxnSpPr>
            <a:cxnSpLocks/>
            <a:stCxn id="32" idx="2"/>
            <a:endCxn id="111" idx="0"/>
          </p:cNvCxnSpPr>
          <p:nvPr/>
        </p:nvCxnSpPr>
        <p:spPr>
          <a:xfrm>
            <a:off x="8650742" y="2078217"/>
            <a:ext cx="1415415" cy="13094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9BEBEF80-4D25-450F-903C-25ADF1A8DF56}"/>
              </a:ext>
            </a:extLst>
          </p:cNvPr>
          <p:cNvCxnSpPr>
            <a:cxnSpLocks/>
            <a:stCxn id="107" idx="2"/>
            <a:endCxn id="43" idx="0"/>
          </p:cNvCxnSpPr>
          <p:nvPr/>
        </p:nvCxnSpPr>
        <p:spPr>
          <a:xfrm flipH="1">
            <a:off x="1606276" y="3779913"/>
            <a:ext cx="5680213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B63B0AA9-65A4-44E2-9DD0-516898F57FC0}"/>
              </a:ext>
            </a:extLst>
          </p:cNvPr>
          <p:cNvCxnSpPr>
            <a:cxnSpLocks/>
            <a:stCxn id="107" idx="2"/>
            <a:endCxn id="44" idx="0"/>
          </p:cNvCxnSpPr>
          <p:nvPr/>
        </p:nvCxnSpPr>
        <p:spPr>
          <a:xfrm flipH="1">
            <a:off x="2738346" y="3779913"/>
            <a:ext cx="4548143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86A2035A-22C6-43DA-AD04-ED05255ACA5F}"/>
              </a:ext>
            </a:extLst>
          </p:cNvPr>
          <p:cNvCxnSpPr>
            <a:cxnSpLocks/>
            <a:stCxn id="107" idx="2"/>
            <a:endCxn id="45" idx="0"/>
          </p:cNvCxnSpPr>
          <p:nvPr/>
        </p:nvCxnSpPr>
        <p:spPr>
          <a:xfrm flipH="1">
            <a:off x="3870416" y="3779913"/>
            <a:ext cx="3416073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81C75432-DD9B-4031-A847-A0F3365486AE}"/>
              </a:ext>
            </a:extLst>
          </p:cNvPr>
          <p:cNvCxnSpPr>
            <a:cxnSpLocks/>
            <a:stCxn id="111" idx="2"/>
            <a:endCxn id="58" idx="0"/>
          </p:cNvCxnSpPr>
          <p:nvPr/>
        </p:nvCxnSpPr>
        <p:spPr>
          <a:xfrm>
            <a:off x="10066157" y="3779913"/>
            <a:ext cx="596681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49C1835-3F22-4EBA-9299-C8A9AE65EFBA}"/>
              </a:ext>
            </a:extLst>
          </p:cNvPr>
          <p:cNvCxnSpPr>
            <a:cxnSpLocks/>
            <a:stCxn id="111" idx="2"/>
            <a:endCxn id="59" idx="0"/>
          </p:cNvCxnSpPr>
          <p:nvPr/>
        </p:nvCxnSpPr>
        <p:spPr>
          <a:xfrm flipH="1">
            <a:off x="9530766" y="3779913"/>
            <a:ext cx="535391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DC169FB3-0E3B-48A4-9816-DC0B4F045795}"/>
              </a:ext>
            </a:extLst>
          </p:cNvPr>
          <p:cNvCxnSpPr>
            <a:cxnSpLocks/>
            <a:stCxn id="111" idx="2"/>
            <a:endCxn id="48" idx="0"/>
          </p:cNvCxnSpPr>
          <p:nvPr/>
        </p:nvCxnSpPr>
        <p:spPr>
          <a:xfrm flipH="1">
            <a:off x="8398696" y="3779913"/>
            <a:ext cx="1667461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Elbow 152">
            <a:extLst>
              <a:ext uri="{FF2B5EF4-FFF2-40B4-BE49-F238E27FC236}">
                <a16:creationId xmlns:a16="http://schemas.microsoft.com/office/drawing/2014/main" id="{BE33D0AD-7AD3-41D4-B0D9-7006BA1BAE93}"/>
              </a:ext>
            </a:extLst>
          </p:cNvPr>
          <p:cNvCxnSpPr>
            <a:cxnSpLocks/>
            <a:stCxn id="107" idx="2"/>
            <a:endCxn id="47" idx="0"/>
          </p:cNvCxnSpPr>
          <p:nvPr/>
        </p:nvCxnSpPr>
        <p:spPr>
          <a:xfrm flipH="1">
            <a:off x="6134556" y="3779913"/>
            <a:ext cx="1151933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Elbow 152">
            <a:extLst>
              <a:ext uri="{FF2B5EF4-FFF2-40B4-BE49-F238E27FC236}">
                <a16:creationId xmlns:a16="http://schemas.microsoft.com/office/drawing/2014/main" id="{626CEDD9-399F-4021-B8E2-70970D5BBC31}"/>
              </a:ext>
            </a:extLst>
          </p:cNvPr>
          <p:cNvCxnSpPr>
            <a:cxnSpLocks/>
            <a:stCxn id="107" idx="2"/>
            <a:endCxn id="51" idx="0"/>
          </p:cNvCxnSpPr>
          <p:nvPr/>
        </p:nvCxnSpPr>
        <p:spPr>
          <a:xfrm flipH="1">
            <a:off x="7266626" y="3779913"/>
            <a:ext cx="19863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5496EDB-AE7D-4A8A-A951-4976DE8BE1FF}"/>
              </a:ext>
            </a:extLst>
          </p:cNvPr>
          <p:cNvSpPr/>
          <p:nvPr/>
        </p:nvSpPr>
        <p:spPr>
          <a:xfrm>
            <a:off x="833378" y="1566131"/>
            <a:ext cx="1099727" cy="51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Global Sales</a:t>
            </a:r>
            <a:endParaRPr lang="en-GB" sz="1200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3474896-6AE8-4B87-B8BF-4B68589D4868}"/>
              </a:ext>
            </a:extLst>
          </p:cNvPr>
          <p:cNvSpPr/>
          <p:nvPr/>
        </p:nvSpPr>
        <p:spPr>
          <a:xfrm>
            <a:off x="221306" y="3328123"/>
            <a:ext cx="1200213" cy="51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Western Europe Sales</a:t>
            </a:r>
            <a:endParaRPr lang="en-GB" sz="1200" dirty="0"/>
          </a:p>
        </p:txBody>
      </p:sp>
      <p:cxnSp>
        <p:nvCxnSpPr>
          <p:cNvPr id="172" name="Connector: Elbow 60">
            <a:extLst>
              <a:ext uri="{FF2B5EF4-FFF2-40B4-BE49-F238E27FC236}">
                <a16:creationId xmlns:a16="http://schemas.microsoft.com/office/drawing/2014/main" id="{EF7C9ADA-D299-46A5-93E6-BE2F15F6AB24}"/>
              </a:ext>
            </a:extLst>
          </p:cNvPr>
          <p:cNvCxnSpPr>
            <a:cxnSpLocks/>
            <a:stCxn id="39" idx="1"/>
            <a:endCxn id="170" idx="3"/>
          </p:cNvCxnSpPr>
          <p:nvPr/>
        </p:nvCxnSpPr>
        <p:spPr>
          <a:xfrm flipH="1" flipV="1">
            <a:off x="1933105" y="1821782"/>
            <a:ext cx="988621" cy="7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: Elbow 60">
            <a:extLst>
              <a:ext uri="{FF2B5EF4-FFF2-40B4-BE49-F238E27FC236}">
                <a16:creationId xmlns:a16="http://schemas.microsoft.com/office/drawing/2014/main" id="{858FE702-D2BC-457D-AE81-B9E6528338D3}"/>
              </a:ext>
            </a:extLst>
          </p:cNvPr>
          <p:cNvCxnSpPr>
            <a:cxnSpLocks/>
            <a:stCxn id="41" idx="1"/>
            <a:endCxn id="171" idx="3"/>
          </p:cNvCxnSpPr>
          <p:nvPr/>
        </p:nvCxnSpPr>
        <p:spPr>
          <a:xfrm flipH="1">
            <a:off x="1421519" y="3583774"/>
            <a:ext cx="70083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C06786D-3573-4C97-9161-0E806D82DD7B}"/>
              </a:ext>
            </a:extLst>
          </p:cNvPr>
          <p:cNvSpPr/>
          <p:nvPr/>
        </p:nvSpPr>
        <p:spPr>
          <a:xfrm>
            <a:off x="171991" y="5877624"/>
            <a:ext cx="6044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GB</a:t>
            </a:r>
            <a:endParaRPr lang="en-GB" sz="1200" dirty="0"/>
          </a:p>
        </p:txBody>
      </p:sp>
      <p:cxnSp>
        <p:nvCxnSpPr>
          <p:cNvPr id="190" name="Connector: Elbow 92">
            <a:extLst>
              <a:ext uri="{FF2B5EF4-FFF2-40B4-BE49-F238E27FC236}">
                <a16:creationId xmlns:a16="http://schemas.microsoft.com/office/drawing/2014/main" id="{DDFE86EF-2096-44CA-B346-F91664F553B2}"/>
              </a:ext>
            </a:extLst>
          </p:cNvPr>
          <p:cNvCxnSpPr>
            <a:cxnSpLocks/>
            <a:stCxn id="41" idx="2"/>
            <a:endCxn id="189" idx="0"/>
          </p:cNvCxnSpPr>
          <p:nvPr/>
        </p:nvCxnSpPr>
        <p:spPr>
          <a:xfrm flipH="1">
            <a:off x="474206" y="3779913"/>
            <a:ext cx="1950359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Elbow 124">
            <a:extLst>
              <a:ext uri="{FF2B5EF4-FFF2-40B4-BE49-F238E27FC236}">
                <a16:creationId xmlns:a16="http://schemas.microsoft.com/office/drawing/2014/main" id="{9629FB04-D3BF-4571-8568-533AFEC78E85}"/>
              </a:ext>
            </a:extLst>
          </p:cNvPr>
          <p:cNvCxnSpPr>
            <a:cxnSpLocks/>
            <a:stCxn id="107" idx="2"/>
            <a:endCxn id="189" idx="0"/>
          </p:cNvCxnSpPr>
          <p:nvPr/>
        </p:nvCxnSpPr>
        <p:spPr>
          <a:xfrm flipH="1">
            <a:off x="474206" y="3779913"/>
            <a:ext cx="6812283" cy="2097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96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 Hierarchies – Model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F3BCCF-8542-4A19-9E0C-81F089F556A3}"/>
              </a:ext>
            </a:extLst>
          </p:cNvPr>
          <p:cNvGraphicFramePr>
            <a:graphicFrameLocks noGrp="1"/>
          </p:cNvGraphicFramePr>
          <p:nvPr/>
        </p:nvGraphicFramePr>
        <p:xfrm>
          <a:off x="4633053" y="3839885"/>
          <a:ext cx="293460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Node-Data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4917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4C18DEF-C17A-4C9D-8198-61850D95B534}"/>
              </a:ext>
            </a:extLst>
          </p:cNvPr>
          <p:cNvGraphicFramePr>
            <a:graphicFrameLocks noGrp="1"/>
          </p:cNvGraphicFramePr>
          <p:nvPr/>
        </p:nvGraphicFramePr>
        <p:xfrm>
          <a:off x="981358" y="3839885"/>
          <a:ext cx="293460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34127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4B083F5-06B2-48F4-B2F1-A0B4B20078B8}"/>
              </a:ext>
            </a:extLst>
          </p:cNvPr>
          <p:cNvGraphicFramePr>
            <a:graphicFrameLocks noGrp="1"/>
          </p:cNvGraphicFramePr>
          <p:nvPr/>
        </p:nvGraphicFramePr>
        <p:xfrm>
          <a:off x="8570877" y="3533996"/>
          <a:ext cx="293460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34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139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3C42E8-E6BA-4876-B28D-AE15AA94F2C4}"/>
              </a:ext>
            </a:extLst>
          </p:cNvPr>
          <p:cNvGraphicFramePr>
            <a:graphicFrameLocks noGrp="1"/>
          </p:cNvGraphicFramePr>
          <p:nvPr/>
        </p:nvGraphicFramePr>
        <p:xfrm>
          <a:off x="981358" y="2224445"/>
          <a:ext cx="293460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Hierarchy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341274"/>
                  </a:ext>
                </a:extLst>
              </a:tr>
            </a:tbl>
          </a:graphicData>
        </a:graphic>
      </p:graphicFrame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B72C096-B26E-47F1-8C34-6845DE31F8E8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365887" y="3774324"/>
            <a:ext cx="1237292" cy="6350"/>
          </a:xfrm>
          <a:prstGeom prst="bentConnector4">
            <a:avLst>
              <a:gd name="adj1" fmla="val 423"/>
              <a:gd name="adj2" fmla="val 37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6C8F242-5348-4374-A604-8826D8F9ECE7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3915962" y="4396145"/>
            <a:ext cx="71709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86DD2AD-4051-4CE2-8EED-46773FDAC4C4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H="1" flipV="1">
            <a:off x="1264043" y="3557200"/>
            <a:ext cx="901932" cy="1467302"/>
          </a:xfrm>
          <a:prstGeom prst="bentConnector4">
            <a:avLst>
              <a:gd name="adj1" fmla="val -25346"/>
              <a:gd name="adj2" fmla="val 1402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5F0CD86-3934-4C05-BC5C-7C6F43922D9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567657" y="4275676"/>
            <a:ext cx="1003220" cy="4661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llout: Line with Accent Bar 33">
            <a:extLst>
              <a:ext uri="{FF2B5EF4-FFF2-40B4-BE49-F238E27FC236}">
                <a16:creationId xmlns:a16="http://schemas.microsoft.com/office/drawing/2014/main" id="{EE0D1041-EC7E-4829-AE52-DCC2FA18090D}"/>
              </a:ext>
            </a:extLst>
          </p:cNvPr>
          <p:cNvSpPr/>
          <p:nvPr/>
        </p:nvSpPr>
        <p:spPr>
          <a:xfrm>
            <a:off x="4885508" y="2208878"/>
            <a:ext cx="3879669" cy="892629"/>
          </a:xfrm>
          <a:prstGeom prst="accentCallout1">
            <a:avLst>
              <a:gd name="adj1" fmla="val 18750"/>
              <a:gd name="adj2" fmla="val -8333"/>
              <a:gd name="adj3" fmla="val 31525"/>
              <a:gd name="adj4" fmla="val -30988"/>
            </a:avLst>
          </a:prstGeom>
          <a:noFill/>
          <a:ln>
            <a:solidFill>
              <a:srgbClr val="2654AC"/>
            </a:solidFill>
            <a:prstDash val="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Optional.  Can use: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node.parent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 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78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 Hierarchies – Example in Model</a:t>
            </a:r>
            <a:endParaRPr lang="en-GB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FA8D63D-30AF-4C5D-8003-1870E95B76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729432"/>
              </p:ext>
            </p:extLst>
          </p:nvPr>
        </p:nvGraphicFramePr>
        <p:xfrm>
          <a:off x="602478" y="1325684"/>
          <a:ext cx="2794636" cy="1432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1001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Hierarchy</a:t>
                      </a:r>
                      <a:endParaRPr lang="en-GB" sz="1400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Root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Western Europe Sales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West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Global Sales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Global Sales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67916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7387DEB-641C-424D-B4B3-B3AB71421C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6621527"/>
              </p:ext>
            </p:extLst>
          </p:nvPr>
        </p:nvGraphicFramePr>
        <p:xfrm>
          <a:off x="602477" y="3067398"/>
          <a:ext cx="3751809" cy="33528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92954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858855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Region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Parent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Global Sales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  <a:endParaRPr lang="en-GB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EU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Global Sales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67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Global Sales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58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ASIA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Global Sales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9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West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EU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East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EU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Global Distribution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Null</a:t>
                      </a:r>
                      <a:endParaRPr lang="en-GB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68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Rotterdam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Global Distribution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28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Singapore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Global Distribution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40075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EA27088-23AD-4958-80A3-034B37803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916812"/>
              </p:ext>
            </p:extLst>
          </p:nvPr>
        </p:nvGraphicFramePr>
        <p:xfrm>
          <a:off x="4945662" y="1325684"/>
          <a:ext cx="3751809" cy="509451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92954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858855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</a:tblGrid>
              <a:tr h="231569">
                <a:tc gridSpan="2">
                  <a:txBody>
                    <a:bodyPr/>
                    <a:lstStyle/>
                    <a:p>
                      <a:r>
                        <a:rPr lang="en-US" sz="900" dirty="0"/>
                        <a:t>Region-Country</a:t>
                      </a:r>
                      <a:endParaRPr lang="en-GB" sz="9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Region</a:t>
                      </a:r>
                      <a:endParaRPr lang="en-GB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Country</a:t>
                      </a:r>
                      <a:endParaRPr lang="en-GB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EU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Sweden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00420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GB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FR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67916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ES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58628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East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PL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9568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East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055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NA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CA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27921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NA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US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686807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ASIA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JP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28367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ASIA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CN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40075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Rotterdam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Sweden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82229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Rotterdam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GB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234601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Rotterdam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FR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08047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Rotterdam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ES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21488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Rotterdam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PL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16832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Rotterdam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54160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Singapore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CA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924954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Singapore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US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7012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Singapore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JP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284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900" dirty="0"/>
                        <a:t>Singapore</a:t>
                      </a:r>
                      <a:endParaRPr lang="en-GB" sz="9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CN</a:t>
                      </a:r>
                      <a:endParaRPr lang="en-GB" sz="9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28494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D10E41D6-34D3-4D15-8574-B90AE510EE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2420975"/>
              </p:ext>
            </p:extLst>
          </p:nvPr>
        </p:nvGraphicFramePr>
        <p:xfrm>
          <a:off x="9288847" y="1793573"/>
          <a:ext cx="2300675" cy="3657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584395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Code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GB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United </a:t>
                      </a:r>
                      <a:r>
                        <a:rPr lang="en-US" sz="1400" i="0" dirty="0" err="1"/>
                        <a:t>Kindgom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FR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France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58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ES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Spain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9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SE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Sweden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73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PL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Poland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DE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Germany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CA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Canada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68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US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United States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28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JP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Japan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40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CN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China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815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76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Reference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928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 Graph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221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71178662"/>
              </p:ext>
            </p:extLst>
          </p:nvPr>
        </p:nvGraphicFramePr>
        <p:xfrm>
          <a:off x="838200" y="1825625"/>
          <a:ext cx="10515600" cy="478231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  <a:endParaRPr lang="en-GB" sz="1600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dirty="0"/>
                        <a:t>There are many times where reference data may have many-to-many relationships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dirty="0"/>
                        <a:t>The reference data may also need to be used against other master or transactional data in a many-to-many way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The nature of these relationships may also contain some data or attribution as well</a:t>
                      </a:r>
                      <a:endParaRPr lang="en-GB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Maintain reference data and relationships separately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Meta model for managing relationship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Tight governance is required to manage relationship types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Specific structures (e.g. hierarchies) need to have additional validation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Very flexible – both a pro and a con</a:t>
                      </a:r>
                      <a:endParaRPr lang="en-GB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Meta-model reference data </a:t>
                      </a:r>
                      <a:r>
                        <a:rPr lang="en-US" sz="1600" dirty="0"/>
                        <a:t>– separate types away from the object itself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Multiple Hierarchies </a:t>
                      </a:r>
                      <a:r>
                        <a:rPr lang="en-US" sz="1600" dirty="0"/>
                        <a:t>– The hierarchies is a specific implementation of general graph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Multi-Entity Reference Data </a:t>
                      </a:r>
                      <a:r>
                        <a:rPr lang="en-US" sz="1600" dirty="0"/>
                        <a:t>– This uses multiple entities to manage a logical group of reference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 Graph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445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 Graph – Model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F3BCCF-8542-4A19-9E0C-81F089F55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6850"/>
              </p:ext>
            </p:extLst>
          </p:nvPr>
        </p:nvGraphicFramePr>
        <p:xfrm>
          <a:off x="4633053" y="3839885"/>
          <a:ext cx="293460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Relationship Type 2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49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3710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4B083F5-06B2-48F4-B2F1-A0B4B2007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253098"/>
              </p:ext>
            </p:extLst>
          </p:nvPr>
        </p:nvGraphicFramePr>
        <p:xfrm>
          <a:off x="1011928" y="3839885"/>
          <a:ext cx="293460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34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1399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3C42E8-E6BA-4876-B28D-AE15AA94F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315277"/>
              </p:ext>
            </p:extLst>
          </p:nvPr>
        </p:nvGraphicFramePr>
        <p:xfrm>
          <a:off x="4633053" y="1953210"/>
          <a:ext cx="293460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Relationship Type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341274"/>
                  </a:ext>
                </a:extLst>
              </a:tr>
            </a:tbl>
          </a:graphicData>
        </a:graphic>
      </p:graphicFrame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B72C096-B26E-47F1-8C34-6845DE31F8E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567657" y="2509470"/>
            <a:ext cx="12700" cy="2597291"/>
          </a:xfrm>
          <a:prstGeom prst="bentConnector4">
            <a:avLst>
              <a:gd name="adj1" fmla="val 3921425"/>
              <a:gd name="adj2" fmla="val 1001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llout: Line with Accent Bar 33">
            <a:extLst>
              <a:ext uri="{FF2B5EF4-FFF2-40B4-BE49-F238E27FC236}">
                <a16:creationId xmlns:a16="http://schemas.microsoft.com/office/drawing/2014/main" id="{EE0D1041-EC7E-4829-AE52-DCC2FA18090D}"/>
              </a:ext>
            </a:extLst>
          </p:cNvPr>
          <p:cNvSpPr/>
          <p:nvPr/>
        </p:nvSpPr>
        <p:spPr>
          <a:xfrm>
            <a:off x="8698230" y="1682281"/>
            <a:ext cx="3110503" cy="892629"/>
          </a:xfrm>
          <a:prstGeom prst="accentCallout1">
            <a:avLst>
              <a:gd name="adj1" fmla="val 18750"/>
              <a:gd name="adj2" fmla="val -8333"/>
              <a:gd name="adj3" fmla="val 75428"/>
              <a:gd name="adj4" fmla="val -36443"/>
            </a:avLst>
          </a:prstGeom>
          <a:noFill/>
          <a:ln>
            <a:solidFill>
              <a:srgbClr val="2654AC"/>
            </a:solidFill>
            <a:prstDash val="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Optional.  Can have multiple relationship tables to represent this instead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Connector: Elbow 21">
            <a:extLst>
              <a:ext uri="{FF2B5EF4-FFF2-40B4-BE49-F238E27FC236}">
                <a16:creationId xmlns:a16="http://schemas.microsoft.com/office/drawing/2014/main" id="{05E3A205-FA72-42F7-B14D-25322ECED43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46532" y="4581565"/>
            <a:ext cx="686521" cy="14963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21">
            <a:extLst>
              <a:ext uri="{FF2B5EF4-FFF2-40B4-BE49-F238E27FC236}">
                <a16:creationId xmlns:a16="http://schemas.microsoft.com/office/drawing/2014/main" id="{7E2D0920-5DEF-48F9-B27A-D1DECF13EE8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946532" y="4359729"/>
            <a:ext cx="686521" cy="2218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llout: Line with Accent Bar 36">
            <a:extLst>
              <a:ext uri="{FF2B5EF4-FFF2-40B4-BE49-F238E27FC236}">
                <a16:creationId xmlns:a16="http://schemas.microsoft.com/office/drawing/2014/main" id="{7B52C6BB-BAF3-4561-AE6A-429755CB4F0F}"/>
              </a:ext>
            </a:extLst>
          </p:cNvPr>
          <p:cNvSpPr/>
          <p:nvPr/>
        </p:nvSpPr>
        <p:spPr>
          <a:xfrm>
            <a:off x="105692" y="1866189"/>
            <a:ext cx="3110503" cy="892629"/>
          </a:xfrm>
          <a:prstGeom prst="accentCallout1">
            <a:avLst>
              <a:gd name="adj1" fmla="val 22409"/>
              <a:gd name="adj2" fmla="val 106499"/>
              <a:gd name="adj3" fmla="val 263385"/>
              <a:gd name="adj4" fmla="val 145452"/>
            </a:avLst>
          </a:prstGeom>
          <a:noFill/>
          <a:ln>
            <a:solidFill>
              <a:srgbClr val="2654AC"/>
            </a:solidFill>
            <a:prstDash val="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The Parent and Child may refer to different “Data” entities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07696C1-B744-4351-8331-2B5F77205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63008"/>
              </p:ext>
            </p:extLst>
          </p:nvPr>
        </p:nvGraphicFramePr>
        <p:xfrm>
          <a:off x="4639403" y="5447012"/>
          <a:ext cx="293460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Relationship Type 1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49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37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725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 Graph – Example</a:t>
            </a:r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121BA5-4512-4C19-896C-E40C92DB1FCA}"/>
              </a:ext>
            </a:extLst>
          </p:cNvPr>
          <p:cNvSpPr/>
          <p:nvPr/>
        </p:nvSpPr>
        <p:spPr>
          <a:xfrm>
            <a:off x="4610932" y="1980083"/>
            <a:ext cx="1670685" cy="255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James – Math</a:t>
            </a:r>
            <a:endParaRPr lang="en-GB" sz="1200" dirty="0"/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D7F85E8-D0A8-4B3D-8C0D-495D44C34F96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 flipV="1">
            <a:off x="6281617" y="2107909"/>
            <a:ext cx="2696031" cy="4998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5496EDB-AE7D-4A8A-A951-4976DE8BE1FF}"/>
              </a:ext>
            </a:extLst>
          </p:cNvPr>
          <p:cNvSpPr/>
          <p:nvPr/>
        </p:nvSpPr>
        <p:spPr>
          <a:xfrm>
            <a:off x="833377" y="1566131"/>
            <a:ext cx="1080000" cy="51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James</a:t>
            </a:r>
            <a:endParaRPr lang="en-GB" sz="1200" dirty="0"/>
          </a:p>
        </p:txBody>
      </p:sp>
      <p:cxnSp>
        <p:nvCxnSpPr>
          <p:cNvPr id="172" name="Connector: Elbow 60">
            <a:extLst>
              <a:ext uri="{FF2B5EF4-FFF2-40B4-BE49-F238E27FC236}">
                <a16:creationId xmlns:a16="http://schemas.microsoft.com/office/drawing/2014/main" id="{EF7C9ADA-D299-46A5-93E6-BE2F15F6AB24}"/>
              </a:ext>
            </a:extLst>
          </p:cNvPr>
          <p:cNvCxnSpPr>
            <a:cxnSpLocks/>
            <a:stCxn id="39" idx="1"/>
            <a:endCxn id="170" idx="3"/>
          </p:cNvCxnSpPr>
          <p:nvPr/>
        </p:nvCxnSpPr>
        <p:spPr>
          <a:xfrm flipH="1" flipV="1">
            <a:off x="1913377" y="1821782"/>
            <a:ext cx="2697555" cy="28612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D11A85E-241D-4E20-A0E4-913DE2EF2E64}"/>
              </a:ext>
            </a:extLst>
          </p:cNvPr>
          <p:cNvSpPr/>
          <p:nvPr/>
        </p:nvSpPr>
        <p:spPr>
          <a:xfrm>
            <a:off x="833377" y="2709898"/>
            <a:ext cx="1080000" cy="51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Ingrid</a:t>
            </a:r>
            <a:endParaRPr lang="en-GB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F2124C5-E3F7-4230-BE21-A17F06116DD1}"/>
              </a:ext>
            </a:extLst>
          </p:cNvPr>
          <p:cNvSpPr/>
          <p:nvPr/>
        </p:nvSpPr>
        <p:spPr>
          <a:xfrm>
            <a:off x="8977648" y="2411664"/>
            <a:ext cx="12023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Math 101</a:t>
            </a:r>
            <a:endParaRPr lang="en-GB" sz="1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58FFFC5-6C18-4A58-8A48-66126E3A39E0}"/>
              </a:ext>
            </a:extLst>
          </p:cNvPr>
          <p:cNvSpPr/>
          <p:nvPr/>
        </p:nvSpPr>
        <p:spPr>
          <a:xfrm>
            <a:off x="8977648" y="5090454"/>
            <a:ext cx="12023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Performing Arts</a:t>
            </a:r>
            <a:endParaRPr lang="en-GB" sz="12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021E1E-7F86-41FD-95C9-D102D4C70F9D}"/>
              </a:ext>
            </a:extLst>
          </p:cNvPr>
          <p:cNvSpPr/>
          <p:nvPr/>
        </p:nvSpPr>
        <p:spPr>
          <a:xfrm>
            <a:off x="833377" y="3853665"/>
            <a:ext cx="1080000" cy="51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Katie</a:t>
            </a:r>
            <a:endParaRPr lang="en-GB" sz="1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561C10-4B3A-4675-A3BC-64C842841704}"/>
              </a:ext>
            </a:extLst>
          </p:cNvPr>
          <p:cNvSpPr/>
          <p:nvPr/>
        </p:nvSpPr>
        <p:spPr>
          <a:xfrm>
            <a:off x="833377" y="4997432"/>
            <a:ext cx="1080000" cy="51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Matthew</a:t>
            </a:r>
            <a:endParaRPr lang="en-GB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634DAA4-51FF-49C3-A4E6-101EC29EB7C2}"/>
              </a:ext>
            </a:extLst>
          </p:cNvPr>
          <p:cNvSpPr/>
          <p:nvPr/>
        </p:nvSpPr>
        <p:spPr>
          <a:xfrm>
            <a:off x="8977648" y="4554696"/>
            <a:ext cx="12023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English 203</a:t>
            </a:r>
            <a:endParaRPr lang="en-GB" sz="12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3491567-F383-4D88-B14D-7EFF83EE9CFB}"/>
              </a:ext>
            </a:extLst>
          </p:cNvPr>
          <p:cNvSpPr/>
          <p:nvPr/>
        </p:nvSpPr>
        <p:spPr>
          <a:xfrm>
            <a:off x="8977648" y="1340148"/>
            <a:ext cx="12023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Software 104</a:t>
            </a:r>
            <a:endParaRPr lang="en-GB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82CCDB4-345C-4C9A-84BF-305FD439069F}"/>
              </a:ext>
            </a:extLst>
          </p:cNvPr>
          <p:cNvSpPr/>
          <p:nvPr/>
        </p:nvSpPr>
        <p:spPr>
          <a:xfrm>
            <a:off x="8977648" y="5626215"/>
            <a:ext cx="12023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Drama 201</a:t>
            </a:r>
            <a:endParaRPr lang="en-GB" sz="12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8F1731C-868A-45D5-A591-40D363F87B5A}"/>
              </a:ext>
            </a:extLst>
          </p:cNvPr>
          <p:cNvSpPr/>
          <p:nvPr/>
        </p:nvSpPr>
        <p:spPr>
          <a:xfrm>
            <a:off x="8977648" y="4018938"/>
            <a:ext cx="12023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Psych 301</a:t>
            </a:r>
            <a:endParaRPr lang="en-GB" sz="12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C21B296-113D-4C99-A818-1CAE85FC686C}"/>
              </a:ext>
            </a:extLst>
          </p:cNvPr>
          <p:cNvSpPr/>
          <p:nvPr/>
        </p:nvSpPr>
        <p:spPr>
          <a:xfrm>
            <a:off x="8977648" y="2947422"/>
            <a:ext cx="12023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Biology 201</a:t>
            </a:r>
            <a:endParaRPr lang="en-GB" sz="12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9D9AAFB-FEF5-4287-B40C-EB31FA02C5E8}"/>
              </a:ext>
            </a:extLst>
          </p:cNvPr>
          <p:cNvSpPr/>
          <p:nvPr/>
        </p:nvSpPr>
        <p:spPr>
          <a:xfrm>
            <a:off x="8977648" y="1875906"/>
            <a:ext cx="12023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Computer Science</a:t>
            </a:r>
            <a:endParaRPr lang="en-GB" sz="12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5B95075-A128-461E-9730-A9BA74FE10D8}"/>
              </a:ext>
            </a:extLst>
          </p:cNvPr>
          <p:cNvSpPr/>
          <p:nvPr/>
        </p:nvSpPr>
        <p:spPr>
          <a:xfrm>
            <a:off x="8977648" y="3483180"/>
            <a:ext cx="1202330" cy="3922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Psychology</a:t>
            </a:r>
            <a:endParaRPr lang="en-GB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DE003FE-21B3-45BB-961D-85C8B9E36F86}"/>
              </a:ext>
            </a:extLst>
          </p:cNvPr>
          <p:cNvSpPr/>
          <p:nvPr/>
        </p:nvSpPr>
        <p:spPr>
          <a:xfrm>
            <a:off x="4610932" y="1467709"/>
            <a:ext cx="1670685" cy="255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James – Software</a:t>
            </a:r>
            <a:endParaRPr lang="en-GB" sz="12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D22E8C9-FB66-4D00-9FEC-0D082952E5BD}"/>
              </a:ext>
            </a:extLst>
          </p:cNvPr>
          <p:cNvSpPr/>
          <p:nvPr/>
        </p:nvSpPr>
        <p:spPr>
          <a:xfrm>
            <a:off x="4610932" y="4029579"/>
            <a:ext cx="1670685" cy="255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Katie – Math</a:t>
            </a:r>
            <a:endParaRPr lang="en-GB" sz="12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75FAF4-2376-4AB0-BE4C-CB12787984C7}"/>
              </a:ext>
            </a:extLst>
          </p:cNvPr>
          <p:cNvSpPr/>
          <p:nvPr/>
        </p:nvSpPr>
        <p:spPr>
          <a:xfrm>
            <a:off x="4610932" y="4541953"/>
            <a:ext cx="1670685" cy="255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Katie – Psych</a:t>
            </a:r>
            <a:endParaRPr lang="en-GB" sz="12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6A61BF7-FF32-4A19-A43D-EF9379389EAD}"/>
              </a:ext>
            </a:extLst>
          </p:cNvPr>
          <p:cNvSpPr/>
          <p:nvPr/>
        </p:nvSpPr>
        <p:spPr>
          <a:xfrm>
            <a:off x="4610932" y="2492457"/>
            <a:ext cx="1670685" cy="255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Ingrid - Math</a:t>
            </a:r>
            <a:endParaRPr lang="en-GB" sz="1200" dirty="0"/>
          </a:p>
        </p:txBody>
      </p:sp>
      <p:cxnSp>
        <p:nvCxnSpPr>
          <p:cNvPr id="94" name="Connector: Elbow 60">
            <a:extLst>
              <a:ext uri="{FF2B5EF4-FFF2-40B4-BE49-F238E27FC236}">
                <a16:creationId xmlns:a16="http://schemas.microsoft.com/office/drawing/2014/main" id="{C5B94DE4-A989-4C8A-9529-481782894740}"/>
              </a:ext>
            </a:extLst>
          </p:cNvPr>
          <p:cNvCxnSpPr>
            <a:cxnSpLocks/>
            <a:stCxn id="88" idx="1"/>
            <a:endCxn id="170" idx="3"/>
          </p:cNvCxnSpPr>
          <p:nvPr/>
        </p:nvCxnSpPr>
        <p:spPr>
          <a:xfrm flipH="1">
            <a:off x="1913377" y="1595535"/>
            <a:ext cx="2697555" cy="2262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60">
            <a:extLst>
              <a:ext uri="{FF2B5EF4-FFF2-40B4-BE49-F238E27FC236}">
                <a16:creationId xmlns:a16="http://schemas.microsoft.com/office/drawing/2014/main" id="{C8F7B08C-34FC-45F8-A0E4-1B43D67D0D8C}"/>
              </a:ext>
            </a:extLst>
          </p:cNvPr>
          <p:cNvCxnSpPr>
            <a:cxnSpLocks/>
            <a:stCxn id="89" idx="1"/>
            <a:endCxn id="69" idx="3"/>
          </p:cNvCxnSpPr>
          <p:nvPr/>
        </p:nvCxnSpPr>
        <p:spPr>
          <a:xfrm flipH="1" flipV="1">
            <a:off x="1913377" y="4109316"/>
            <a:ext cx="2697555" cy="4808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60">
            <a:extLst>
              <a:ext uri="{FF2B5EF4-FFF2-40B4-BE49-F238E27FC236}">
                <a16:creationId xmlns:a16="http://schemas.microsoft.com/office/drawing/2014/main" id="{FE9C6A3E-BA2A-49AB-9E7B-8A29AFA55303}"/>
              </a:ext>
            </a:extLst>
          </p:cNvPr>
          <p:cNvCxnSpPr>
            <a:cxnSpLocks/>
            <a:stCxn id="91" idx="1"/>
            <a:endCxn id="69" idx="3"/>
          </p:cNvCxnSpPr>
          <p:nvPr/>
        </p:nvCxnSpPr>
        <p:spPr>
          <a:xfrm flipH="1" flipV="1">
            <a:off x="1913377" y="4109316"/>
            <a:ext cx="2697555" cy="5604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60">
            <a:extLst>
              <a:ext uri="{FF2B5EF4-FFF2-40B4-BE49-F238E27FC236}">
                <a16:creationId xmlns:a16="http://schemas.microsoft.com/office/drawing/2014/main" id="{C78938C5-EB5B-44E2-A086-733735B77CE5}"/>
              </a:ext>
            </a:extLst>
          </p:cNvPr>
          <p:cNvCxnSpPr>
            <a:cxnSpLocks/>
            <a:stCxn id="92" idx="1"/>
            <a:endCxn id="52" idx="3"/>
          </p:cNvCxnSpPr>
          <p:nvPr/>
        </p:nvCxnSpPr>
        <p:spPr>
          <a:xfrm flipH="1">
            <a:off x="1913377" y="2620283"/>
            <a:ext cx="2697555" cy="3452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5615CE0-4FA9-4DFD-96EA-33C03C3D5860}"/>
              </a:ext>
            </a:extLst>
          </p:cNvPr>
          <p:cNvSpPr/>
          <p:nvPr/>
        </p:nvSpPr>
        <p:spPr>
          <a:xfrm>
            <a:off x="4610932" y="3004831"/>
            <a:ext cx="1670685" cy="255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Ingrid - Biology</a:t>
            </a:r>
            <a:endParaRPr lang="en-GB" sz="12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882642C-2FEF-476A-92B0-ACC31938F5C5}"/>
              </a:ext>
            </a:extLst>
          </p:cNvPr>
          <p:cNvSpPr/>
          <p:nvPr/>
        </p:nvSpPr>
        <p:spPr>
          <a:xfrm>
            <a:off x="4610932" y="3517205"/>
            <a:ext cx="1670685" cy="255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Ingrid - Psych</a:t>
            </a:r>
            <a:endParaRPr lang="en-GB" sz="1200" dirty="0"/>
          </a:p>
        </p:txBody>
      </p:sp>
      <p:cxnSp>
        <p:nvCxnSpPr>
          <p:cNvPr id="105" name="Connector: Elbow 60">
            <a:extLst>
              <a:ext uri="{FF2B5EF4-FFF2-40B4-BE49-F238E27FC236}">
                <a16:creationId xmlns:a16="http://schemas.microsoft.com/office/drawing/2014/main" id="{4E1CCE2D-DF84-413C-8A11-59F280B69A53}"/>
              </a:ext>
            </a:extLst>
          </p:cNvPr>
          <p:cNvCxnSpPr>
            <a:cxnSpLocks/>
            <a:stCxn id="100" idx="1"/>
            <a:endCxn id="52" idx="3"/>
          </p:cNvCxnSpPr>
          <p:nvPr/>
        </p:nvCxnSpPr>
        <p:spPr>
          <a:xfrm flipH="1" flipV="1">
            <a:off x="1913377" y="2965549"/>
            <a:ext cx="2697555" cy="1671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60">
            <a:extLst>
              <a:ext uri="{FF2B5EF4-FFF2-40B4-BE49-F238E27FC236}">
                <a16:creationId xmlns:a16="http://schemas.microsoft.com/office/drawing/2014/main" id="{5FB83CB2-E36C-45B7-BA48-5F6497FB1A03}"/>
              </a:ext>
            </a:extLst>
          </p:cNvPr>
          <p:cNvCxnSpPr>
            <a:cxnSpLocks/>
            <a:stCxn id="101" idx="1"/>
            <a:endCxn id="52" idx="3"/>
          </p:cNvCxnSpPr>
          <p:nvPr/>
        </p:nvCxnSpPr>
        <p:spPr>
          <a:xfrm flipH="1" flipV="1">
            <a:off x="1913377" y="2965549"/>
            <a:ext cx="2697555" cy="6794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11B5113-FCA4-4B22-AB48-2AE586F5A22C}"/>
              </a:ext>
            </a:extLst>
          </p:cNvPr>
          <p:cNvSpPr/>
          <p:nvPr/>
        </p:nvSpPr>
        <p:spPr>
          <a:xfrm>
            <a:off x="4610932" y="5054327"/>
            <a:ext cx="1670685" cy="255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Matthew – English</a:t>
            </a:r>
            <a:endParaRPr lang="en-GB" sz="12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4E20692-ECF6-49BF-958F-44C0C3D05E51}"/>
              </a:ext>
            </a:extLst>
          </p:cNvPr>
          <p:cNvSpPr/>
          <p:nvPr/>
        </p:nvSpPr>
        <p:spPr>
          <a:xfrm>
            <a:off x="4610932" y="5566703"/>
            <a:ext cx="1670685" cy="255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Matthew – Drama</a:t>
            </a:r>
            <a:endParaRPr lang="en-GB" sz="1200" dirty="0"/>
          </a:p>
        </p:txBody>
      </p:sp>
      <p:cxnSp>
        <p:nvCxnSpPr>
          <p:cNvPr id="114" name="Connector: Elbow 60">
            <a:extLst>
              <a:ext uri="{FF2B5EF4-FFF2-40B4-BE49-F238E27FC236}">
                <a16:creationId xmlns:a16="http://schemas.microsoft.com/office/drawing/2014/main" id="{5AE20628-FF30-4853-B32D-E76B672BB037}"/>
              </a:ext>
            </a:extLst>
          </p:cNvPr>
          <p:cNvCxnSpPr>
            <a:cxnSpLocks/>
            <a:stCxn id="112" idx="1"/>
            <a:endCxn id="74" idx="3"/>
          </p:cNvCxnSpPr>
          <p:nvPr/>
        </p:nvCxnSpPr>
        <p:spPr>
          <a:xfrm flipH="1">
            <a:off x="1913377" y="5182153"/>
            <a:ext cx="2697555" cy="7093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60">
            <a:extLst>
              <a:ext uri="{FF2B5EF4-FFF2-40B4-BE49-F238E27FC236}">
                <a16:creationId xmlns:a16="http://schemas.microsoft.com/office/drawing/2014/main" id="{9F2C294C-450D-4DF2-866E-8C298EAC370F}"/>
              </a:ext>
            </a:extLst>
          </p:cNvPr>
          <p:cNvCxnSpPr>
            <a:cxnSpLocks/>
            <a:stCxn id="113" idx="1"/>
            <a:endCxn id="74" idx="3"/>
          </p:cNvCxnSpPr>
          <p:nvPr/>
        </p:nvCxnSpPr>
        <p:spPr>
          <a:xfrm flipH="1" flipV="1">
            <a:off x="1913377" y="5253083"/>
            <a:ext cx="2697555" cy="4414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15">
            <a:extLst>
              <a:ext uri="{FF2B5EF4-FFF2-40B4-BE49-F238E27FC236}">
                <a16:creationId xmlns:a16="http://schemas.microsoft.com/office/drawing/2014/main" id="{A4FAA6BB-6651-4D9E-B7CF-68F4C84DA612}"/>
              </a:ext>
            </a:extLst>
          </p:cNvPr>
          <p:cNvCxnSpPr>
            <a:cxnSpLocks/>
            <a:stCxn id="77" idx="1"/>
            <a:endCxn id="88" idx="3"/>
          </p:cNvCxnSpPr>
          <p:nvPr/>
        </p:nvCxnSpPr>
        <p:spPr>
          <a:xfrm flipH="1">
            <a:off x="6281617" y="1536287"/>
            <a:ext cx="2696031" cy="592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15">
            <a:extLst>
              <a:ext uri="{FF2B5EF4-FFF2-40B4-BE49-F238E27FC236}">
                <a16:creationId xmlns:a16="http://schemas.microsoft.com/office/drawing/2014/main" id="{6C87158D-0D0D-4F9D-A738-6B0DF48C1B76}"/>
              </a:ext>
            </a:extLst>
          </p:cNvPr>
          <p:cNvCxnSpPr>
            <a:cxnSpLocks/>
            <a:stCxn id="62" idx="1"/>
            <a:endCxn id="92" idx="3"/>
          </p:cNvCxnSpPr>
          <p:nvPr/>
        </p:nvCxnSpPr>
        <p:spPr>
          <a:xfrm flipH="1">
            <a:off x="6281617" y="2607803"/>
            <a:ext cx="2696031" cy="1248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15">
            <a:extLst>
              <a:ext uri="{FF2B5EF4-FFF2-40B4-BE49-F238E27FC236}">
                <a16:creationId xmlns:a16="http://schemas.microsoft.com/office/drawing/2014/main" id="{54DF2495-43C7-4A96-A3C9-50CD3D5A1839}"/>
              </a:ext>
            </a:extLst>
          </p:cNvPr>
          <p:cNvCxnSpPr>
            <a:cxnSpLocks/>
            <a:stCxn id="82" idx="1"/>
            <a:endCxn id="100" idx="3"/>
          </p:cNvCxnSpPr>
          <p:nvPr/>
        </p:nvCxnSpPr>
        <p:spPr>
          <a:xfrm flipH="1" flipV="1">
            <a:off x="6281617" y="3132657"/>
            <a:ext cx="2696031" cy="109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15">
            <a:extLst>
              <a:ext uri="{FF2B5EF4-FFF2-40B4-BE49-F238E27FC236}">
                <a16:creationId xmlns:a16="http://schemas.microsoft.com/office/drawing/2014/main" id="{7A03B54A-DF8C-4800-A774-763D50A7BD07}"/>
              </a:ext>
            </a:extLst>
          </p:cNvPr>
          <p:cNvCxnSpPr>
            <a:cxnSpLocks/>
            <a:stCxn id="80" idx="1"/>
            <a:endCxn id="101" idx="3"/>
          </p:cNvCxnSpPr>
          <p:nvPr/>
        </p:nvCxnSpPr>
        <p:spPr>
          <a:xfrm flipH="1" flipV="1">
            <a:off x="6281617" y="3645031"/>
            <a:ext cx="2696031" cy="5700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15">
            <a:extLst>
              <a:ext uri="{FF2B5EF4-FFF2-40B4-BE49-F238E27FC236}">
                <a16:creationId xmlns:a16="http://schemas.microsoft.com/office/drawing/2014/main" id="{91BC2DD7-E14F-449C-82E1-0CF82186D6AC}"/>
              </a:ext>
            </a:extLst>
          </p:cNvPr>
          <p:cNvCxnSpPr>
            <a:cxnSpLocks/>
            <a:stCxn id="62" idx="1"/>
            <a:endCxn id="89" idx="3"/>
          </p:cNvCxnSpPr>
          <p:nvPr/>
        </p:nvCxnSpPr>
        <p:spPr>
          <a:xfrm flipH="1">
            <a:off x="6281617" y="2607803"/>
            <a:ext cx="2696031" cy="15496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15">
            <a:extLst>
              <a:ext uri="{FF2B5EF4-FFF2-40B4-BE49-F238E27FC236}">
                <a16:creationId xmlns:a16="http://schemas.microsoft.com/office/drawing/2014/main" id="{8E9FFBF2-6746-49D3-9047-4298D87C9A20}"/>
              </a:ext>
            </a:extLst>
          </p:cNvPr>
          <p:cNvCxnSpPr>
            <a:cxnSpLocks/>
            <a:stCxn id="80" idx="1"/>
            <a:endCxn id="91" idx="3"/>
          </p:cNvCxnSpPr>
          <p:nvPr/>
        </p:nvCxnSpPr>
        <p:spPr>
          <a:xfrm flipH="1">
            <a:off x="6281617" y="4215077"/>
            <a:ext cx="2696031" cy="4547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15">
            <a:extLst>
              <a:ext uri="{FF2B5EF4-FFF2-40B4-BE49-F238E27FC236}">
                <a16:creationId xmlns:a16="http://schemas.microsoft.com/office/drawing/2014/main" id="{26A35FCC-DD64-4C24-94BE-72E81A4EA085}"/>
              </a:ext>
            </a:extLst>
          </p:cNvPr>
          <p:cNvCxnSpPr>
            <a:cxnSpLocks/>
            <a:stCxn id="76" idx="1"/>
            <a:endCxn id="112" idx="3"/>
          </p:cNvCxnSpPr>
          <p:nvPr/>
        </p:nvCxnSpPr>
        <p:spPr>
          <a:xfrm flipH="1">
            <a:off x="6281617" y="4750835"/>
            <a:ext cx="2696031" cy="4313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15">
            <a:extLst>
              <a:ext uri="{FF2B5EF4-FFF2-40B4-BE49-F238E27FC236}">
                <a16:creationId xmlns:a16="http://schemas.microsoft.com/office/drawing/2014/main" id="{9F362621-5D59-48C3-B5A2-AB17D3122C91}"/>
              </a:ext>
            </a:extLst>
          </p:cNvPr>
          <p:cNvCxnSpPr>
            <a:cxnSpLocks/>
            <a:stCxn id="79" idx="1"/>
            <a:endCxn id="113" idx="3"/>
          </p:cNvCxnSpPr>
          <p:nvPr/>
        </p:nvCxnSpPr>
        <p:spPr>
          <a:xfrm flipH="1" flipV="1">
            <a:off x="6281617" y="5694529"/>
            <a:ext cx="2696031" cy="1278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15">
            <a:extLst>
              <a:ext uri="{FF2B5EF4-FFF2-40B4-BE49-F238E27FC236}">
                <a16:creationId xmlns:a16="http://schemas.microsoft.com/office/drawing/2014/main" id="{0D71D236-E2BF-42E5-97C1-E7DD31475F05}"/>
              </a:ext>
            </a:extLst>
          </p:cNvPr>
          <p:cNvCxnSpPr>
            <a:cxnSpLocks/>
            <a:stCxn id="65" idx="1"/>
            <a:endCxn id="112" idx="3"/>
          </p:cNvCxnSpPr>
          <p:nvPr/>
        </p:nvCxnSpPr>
        <p:spPr>
          <a:xfrm flipH="1" flipV="1">
            <a:off x="6281617" y="5182153"/>
            <a:ext cx="2696031" cy="10444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15">
            <a:extLst>
              <a:ext uri="{FF2B5EF4-FFF2-40B4-BE49-F238E27FC236}">
                <a16:creationId xmlns:a16="http://schemas.microsoft.com/office/drawing/2014/main" id="{C7B1721A-C5EB-4BE9-A50C-388F2EEFEF32}"/>
              </a:ext>
            </a:extLst>
          </p:cNvPr>
          <p:cNvCxnSpPr>
            <a:cxnSpLocks/>
            <a:stCxn id="65" idx="1"/>
            <a:endCxn id="113" idx="3"/>
          </p:cNvCxnSpPr>
          <p:nvPr/>
        </p:nvCxnSpPr>
        <p:spPr>
          <a:xfrm flipH="1">
            <a:off x="6281617" y="5286593"/>
            <a:ext cx="2696031" cy="407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15">
            <a:extLst>
              <a:ext uri="{FF2B5EF4-FFF2-40B4-BE49-F238E27FC236}">
                <a16:creationId xmlns:a16="http://schemas.microsoft.com/office/drawing/2014/main" id="{E9154398-0454-4E22-BBC1-7F238DD94654}"/>
              </a:ext>
            </a:extLst>
          </p:cNvPr>
          <p:cNvCxnSpPr>
            <a:cxnSpLocks/>
            <a:stCxn id="83" idx="1"/>
            <a:endCxn id="88" idx="3"/>
          </p:cNvCxnSpPr>
          <p:nvPr/>
        </p:nvCxnSpPr>
        <p:spPr>
          <a:xfrm flipH="1" flipV="1">
            <a:off x="6281617" y="1595535"/>
            <a:ext cx="2696031" cy="47651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15">
            <a:extLst>
              <a:ext uri="{FF2B5EF4-FFF2-40B4-BE49-F238E27FC236}">
                <a16:creationId xmlns:a16="http://schemas.microsoft.com/office/drawing/2014/main" id="{61612758-6801-42A1-9B41-F1C7A70F1DFB}"/>
              </a:ext>
            </a:extLst>
          </p:cNvPr>
          <p:cNvCxnSpPr>
            <a:cxnSpLocks/>
            <a:stCxn id="83" idx="1"/>
            <a:endCxn id="39" idx="3"/>
          </p:cNvCxnSpPr>
          <p:nvPr/>
        </p:nvCxnSpPr>
        <p:spPr>
          <a:xfrm flipH="1">
            <a:off x="6281617" y="2072045"/>
            <a:ext cx="2696031" cy="3586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15">
            <a:extLst>
              <a:ext uri="{FF2B5EF4-FFF2-40B4-BE49-F238E27FC236}">
                <a16:creationId xmlns:a16="http://schemas.microsoft.com/office/drawing/2014/main" id="{452CE3AE-E35B-4113-AD00-438D4FE16F8F}"/>
              </a:ext>
            </a:extLst>
          </p:cNvPr>
          <p:cNvCxnSpPr>
            <a:cxnSpLocks/>
            <a:stCxn id="85" idx="1"/>
            <a:endCxn id="92" idx="3"/>
          </p:cNvCxnSpPr>
          <p:nvPr/>
        </p:nvCxnSpPr>
        <p:spPr>
          <a:xfrm flipH="1" flipV="1">
            <a:off x="6281617" y="2620283"/>
            <a:ext cx="2696031" cy="10590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15">
            <a:extLst>
              <a:ext uri="{FF2B5EF4-FFF2-40B4-BE49-F238E27FC236}">
                <a16:creationId xmlns:a16="http://schemas.microsoft.com/office/drawing/2014/main" id="{74FBBF7A-3FCB-4A17-9DAD-7B8C2E44CF72}"/>
              </a:ext>
            </a:extLst>
          </p:cNvPr>
          <p:cNvCxnSpPr>
            <a:cxnSpLocks/>
            <a:stCxn id="85" idx="1"/>
            <a:endCxn id="100" idx="3"/>
          </p:cNvCxnSpPr>
          <p:nvPr/>
        </p:nvCxnSpPr>
        <p:spPr>
          <a:xfrm flipH="1" flipV="1">
            <a:off x="6281617" y="3132657"/>
            <a:ext cx="2696031" cy="54666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15">
            <a:extLst>
              <a:ext uri="{FF2B5EF4-FFF2-40B4-BE49-F238E27FC236}">
                <a16:creationId xmlns:a16="http://schemas.microsoft.com/office/drawing/2014/main" id="{F02284DD-9DCB-4FFF-AA43-CCEE93304084}"/>
              </a:ext>
            </a:extLst>
          </p:cNvPr>
          <p:cNvCxnSpPr>
            <a:cxnSpLocks/>
            <a:stCxn id="85" idx="1"/>
            <a:endCxn id="101" idx="3"/>
          </p:cNvCxnSpPr>
          <p:nvPr/>
        </p:nvCxnSpPr>
        <p:spPr>
          <a:xfrm flipH="1" flipV="1">
            <a:off x="6281617" y="3645031"/>
            <a:ext cx="2696031" cy="342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Elbow 115">
            <a:extLst>
              <a:ext uri="{FF2B5EF4-FFF2-40B4-BE49-F238E27FC236}">
                <a16:creationId xmlns:a16="http://schemas.microsoft.com/office/drawing/2014/main" id="{643BBFDE-CCD4-4D38-AD46-0A65E6E120A9}"/>
              </a:ext>
            </a:extLst>
          </p:cNvPr>
          <p:cNvCxnSpPr>
            <a:cxnSpLocks/>
            <a:stCxn id="85" idx="1"/>
            <a:endCxn id="89" idx="3"/>
          </p:cNvCxnSpPr>
          <p:nvPr/>
        </p:nvCxnSpPr>
        <p:spPr>
          <a:xfrm flipH="1">
            <a:off x="6281617" y="3679319"/>
            <a:ext cx="2696031" cy="4780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15">
            <a:extLst>
              <a:ext uri="{FF2B5EF4-FFF2-40B4-BE49-F238E27FC236}">
                <a16:creationId xmlns:a16="http://schemas.microsoft.com/office/drawing/2014/main" id="{243F442B-B597-4556-8259-CE1BAEC06611}"/>
              </a:ext>
            </a:extLst>
          </p:cNvPr>
          <p:cNvCxnSpPr>
            <a:cxnSpLocks/>
            <a:stCxn id="85" idx="1"/>
            <a:endCxn id="91" idx="3"/>
          </p:cNvCxnSpPr>
          <p:nvPr/>
        </p:nvCxnSpPr>
        <p:spPr>
          <a:xfrm flipH="1">
            <a:off x="6281617" y="3679319"/>
            <a:ext cx="2696031" cy="9904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293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Multiple Hierarchies – Example in Model</a:t>
            </a:r>
            <a:endParaRPr lang="en-GB" sz="36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FA8D63D-30AF-4C5D-8003-1870E95B76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590142"/>
              </p:ext>
            </p:extLst>
          </p:nvPr>
        </p:nvGraphicFramePr>
        <p:xfrm>
          <a:off x="602478" y="1325684"/>
          <a:ext cx="1514158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415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Student</a:t>
                      </a:r>
                      <a:endParaRPr lang="en-GB" sz="1400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Matt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Ingrid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67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Katie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78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James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498550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7387DEB-641C-424D-B4B3-B3AB71421C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412458"/>
              </p:ext>
            </p:extLst>
          </p:nvPr>
        </p:nvGraphicFramePr>
        <p:xfrm>
          <a:off x="6295504" y="1413489"/>
          <a:ext cx="4914611" cy="33528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09968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797368">
                  <a:extLst>
                    <a:ext uri="{9D8B030D-6E8A-4147-A177-3AD203B41FA5}">
                      <a16:colId xmlns:a16="http://schemas.microsoft.com/office/drawing/2014/main" val="898539813"/>
                    </a:ext>
                  </a:extLst>
                </a:gridCol>
                <a:gridCol w="2107275">
                  <a:extLst>
                    <a:ext uri="{9D8B030D-6E8A-4147-A177-3AD203B41FA5}">
                      <a16:colId xmlns:a16="http://schemas.microsoft.com/office/drawing/2014/main" val="348504232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Student-Class-Degree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Student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Degree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James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Software 104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Computer Science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James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Math 101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Computer Science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67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Ingrid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Math 101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Psychology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58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Ingrid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Biology 201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Psychology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9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Ingrid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Psych 301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Psychology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Katie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Math 101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Psychology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Katie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Psych 301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Psychology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686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Matthew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English 203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 err="1"/>
                        <a:t>Perfrming</a:t>
                      </a:r>
                      <a:r>
                        <a:rPr lang="en-US" sz="1400" i="0" dirty="0"/>
                        <a:t> Arts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28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Matthew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Drama 201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Performing Arts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40075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EA27088-23AD-4958-80A3-034B37803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016428"/>
              </p:ext>
            </p:extLst>
          </p:nvPr>
        </p:nvGraphicFramePr>
        <p:xfrm>
          <a:off x="2545738" y="1478084"/>
          <a:ext cx="1875905" cy="1524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75905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</a:tblGrid>
              <a:tr h="231569">
                <a:tc>
                  <a:txBody>
                    <a:bodyPr/>
                    <a:lstStyle/>
                    <a:p>
                      <a:r>
                        <a:rPr lang="en-US" sz="1400" dirty="0"/>
                        <a:t>Degree</a:t>
                      </a:r>
                      <a:endParaRPr lang="en-GB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1400" dirty="0"/>
                        <a:t>Computer Science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00420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1400" i="0" dirty="0"/>
                        <a:t>Psychology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231569">
                <a:tc>
                  <a:txBody>
                    <a:bodyPr/>
                    <a:lstStyle/>
                    <a:p>
                      <a:r>
                        <a:rPr lang="en-US" sz="1400" i="0" dirty="0"/>
                        <a:t>Performing Arts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67916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D10E41D6-34D3-4D15-8574-B90AE510EE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286863"/>
              </p:ext>
            </p:extLst>
          </p:nvPr>
        </p:nvGraphicFramePr>
        <p:xfrm>
          <a:off x="913426" y="3747057"/>
          <a:ext cx="2151395" cy="2438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44222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107173">
                  <a:extLst>
                    <a:ext uri="{9D8B030D-6E8A-4147-A177-3AD203B41FA5}">
                      <a16:colId xmlns:a16="http://schemas.microsoft.com/office/drawing/2014/main" val="38767522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Subject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Level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Software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104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Math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101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58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Biology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201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9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Psych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301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73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English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203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0" dirty="0"/>
                        <a:t>Drama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/>
                        <a:t>201</a:t>
                      </a:r>
                      <a:endParaRPr lang="en-GB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27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448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769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66162513"/>
              </p:ext>
            </p:extLst>
          </p:nvPr>
        </p:nvGraphicFramePr>
        <p:xfrm>
          <a:off x="838200" y="1825625"/>
          <a:ext cx="10515600" cy="47721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  <a:endParaRPr lang="en-GB" sz="1400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dirty="0"/>
                        <a:t>V</a:t>
                      </a:r>
                      <a:r>
                        <a:rPr lang="en-US" sz="1400" b="0" dirty="0"/>
                        <a:t>ersioning involves maintaining multiple versions of the same data to support backwards compatibility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It is a step beyond the lookup mapping, mentioned earlier.  The lookup mapping only needs to map primary keys, whereas versioning must manage the entire set of reference data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Some tools can use master data management matching to manage versions, but using different versions as “source” data and the “golden” data as the most up to date, canonical version</a:t>
                      </a:r>
                      <a:endParaRPr lang="en-GB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Backwards compatibility with consuming applications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Maintain traceability through data changes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Must be in parallel to well documented and implemented data lifecycle practices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Difficult to manage, depending on tooling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dirty="0"/>
                        <a:t>May be required for legacy systems (no choice)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1" dirty="0"/>
                        <a:t>Multi-Entity reference data </a:t>
                      </a:r>
                      <a:r>
                        <a:rPr lang="en-US" sz="1400" dirty="0"/>
                        <a:t>– a version of data may encompass more than a single entity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1" dirty="0"/>
                        <a:t>Separate Primary Key </a:t>
                      </a:r>
                      <a:r>
                        <a:rPr lang="en-US" sz="1400" dirty="0"/>
                        <a:t>– allows changes to the reference value without impacting keys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1" dirty="0"/>
                        <a:t>Lookup Mapping </a:t>
                      </a:r>
                      <a:r>
                        <a:rPr lang="en-US" sz="1400" dirty="0"/>
                        <a:t>– allows different values to be mapped from different sources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1" dirty="0"/>
                        <a:t>Externally Source Reference Data </a:t>
                      </a:r>
                      <a:r>
                        <a:rPr lang="en-US" sz="1400" dirty="0"/>
                        <a:t>– Versioning may be required to manage externally sourced reference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Versioning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446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0AB5266-33F7-40E0-8CC2-C849B66844F0}"/>
              </a:ext>
            </a:extLst>
          </p:cNvPr>
          <p:cNvSpPr/>
          <p:nvPr/>
        </p:nvSpPr>
        <p:spPr>
          <a:xfrm>
            <a:off x="971006" y="3793054"/>
            <a:ext cx="5316583" cy="28791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Version 2</a:t>
            </a:r>
            <a:endParaRPr lang="en-GB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480FF6-39F8-4666-8E37-7D620EC30FD4}"/>
              </a:ext>
            </a:extLst>
          </p:cNvPr>
          <p:cNvSpPr/>
          <p:nvPr/>
        </p:nvSpPr>
        <p:spPr>
          <a:xfrm>
            <a:off x="971006" y="1422926"/>
            <a:ext cx="5316583" cy="22230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Version 1</a:t>
            </a:r>
            <a:endParaRPr lang="en-GB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Versioning – Example 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60670-E5C2-4512-80A6-EA896813251B}"/>
              </a:ext>
            </a:extLst>
          </p:cNvPr>
          <p:cNvSpPr/>
          <p:nvPr/>
        </p:nvSpPr>
        <p:spPr>
          <a:xfrm>
            <a:off x="2700916" y="2076072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EU Sales</a:t>
            </a:r>
            <a:endParaRPr lang="en-GB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5B16A-A030-4BF9-9F12-2F94924BF0E5}"/>
              </a:ext>
            </a:extLst>
          </p:cNvPr>
          <p:cNvSpPr/>
          <p:nvPr/>
        </p:nvSpPr>
        <p:spPr>
          <a:xfrm>
            <a:off x="5161088" y="1570052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GB</a:t>
            </a:r>
            <a:endParaRPr lang="en-GB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EBC58-F72C-43A6-B599-16890A56DF95}"/>
              </a:ext>
            </a:extLst>
          </p:cNvPr>
          <p:cNvSpPr/>
          <p:nvPr/>
        </p:nvSpPr>
        <p:spPr>
          <a:xfrm>
            <a:off x="5161088" y="3001952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</a:t>
            </a:r>
            <a:endParaRPr lang="en-GB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C5370-F5CA-452A-BC05-A085E28F44AE}"/>
              </a:ext>
            </a:extLst>
          </p:cNvPr>
          <p:cNvSpPr/>
          <p:nvPr/>
        </p:nvSpPr>
        <p:spPr>
          <a:xfrm>
            <a:off x="5161088" y="2286002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ES</a:t>
            </a:r>
            <a:endParaRPr lang="en-GB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F6EF53-C7FD-4FA7-B8CE-31F5DD506A85}"/>
              </a:ext>
            </a:extLst>
          </p:cNvPr>
          <p:cNvSpPr/>
          <p:nvPr/>
        </p:nvSpPr>
        <p:spPr>
          <a:xfrm>
            <a:off x="4072516" y="1570052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GB-EU Sales</a:t>
            </a:r>
            <a:endParaRPr lang="en-GB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F1156A-0CAF-446B-BD6A-81B13455229B}"/>
              </a:ext>
            </a:extLst>
          </p:cNvPr>
          <p:cNvSpPr/>
          <p:nvPr/>
        </p:nvSpPr>
        <p:spPr>
          <a:xfrm>
            <a:off x="4072516" y="2286002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ES-EU Sales</a:t>
            </a:r>
            <a:endParaRPr lang="en-GB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D5854-2D8D-4CD8-8CEA-EB816586C962}"/>
              </a:ext>
            </a:extLst>
          </p:cNvPr>
          <p:cNvSpPr/>
          <p:nvPr/>
        </p:nvSpPr>
        <p:spPr>
          <a:xfrm>
            <a:off x="4072516" y="3001952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FR-EU Sales</a:t>
            </a:r>
            <a:endParaRPr lang="en-GB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7AE2FC-4E0B-481D-BDE4-D650A122620C}"/>
              </a:ext>
            </a:extLst>
          </p:cNvPr>
          <p:cNvSpPr/>
          <p:nvPr/>
        </p:nvSpPr>
        <p:spPr>
          <a:xfrm>
            <a:off x="2109652" y="4883011"/>
            <a:ext cx="1724297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Western Europe Sales</a:t>
            </a:r>
            <a:endParaRPr lang="en-GB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13595-D286-4E7E-9BD6-BE6807F08771}"/>
              </a:ext>
            </a:extLst>
          </p:cNvPr>
          <p:cNvSpPr/>
          <p:nvPr/>
        </p:nvSpPr>
        <p:spPr>
          <a:xfrm>
            <a:off x="5154558" y="3914051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GB</a:t>
            </a:r>
            <a:endParaRPr lang="en-GB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FC9B6B-D363-45BD-B357-F09C1A9552BA}"/>
              </a:ext>
            </a:extLst>
          </p:cNvPr>
          <p:cNvSpPr/>
          <p:nvPr/>
        </p:nvSpPr>
        <p:spPr>
          <a:xfrm>
            <a:off x="5154558" y="5345951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</a:t>
            </a:r>
            <a:endParaRPr lang="en-GB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A1B912-FDD2-4818-93EF-0F9EC23265EE}"/>
              </a:ext>
            </a:extLst>
          </p:cNvPr>
          <p:cNvSpPr/>
          <p:nvPr/>
        </p:nvSpPr>
        <p:spPr>
          <a:xfrm>
            <a:off x="5154558" y="4630001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ES</a:t>
            </a:r>
            <a:endParaRPr lang="en-GB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205670-771B-44A9-959C-1124153EC4EC}"/>
              </a:ext>
            </a:extLst>
          </p:cNvPr>
          <p:cNvSpPr/>
          <p:nvPr/>
        </p:nvSpPr>
        <p:spPr>
          <a:xfrm>
            <a:off x="4065986" y="3914051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GB-EU Sales</a:t>
            </a:r>
            <a:endParaRPr lang="en-GB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CD9AA-144B-435F-AE70-B2A3D7E95802}"/>
              </a:ext>
            </a:extLst>
          </p:cNvPr>
          <p:cNvSpPr/>
          <p:nvPr/>
        </p:nvSpPr>
        <p:spPr>
          <a:xfrm>
            <a:off x="4065986" y="4630001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ES-EU Sales</a:t>
            </a:r>
            <a:endParaRPr lang="en-GB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FD4857-80AB-4872-BC4B-E9038ED050E7}"/>
              </a:ext>
            </a:extLst>
          </p:cNvPr>
          <p:cNvSpPr/>
          <p:nvPr/>
        </p:nvSpPr>
        <p:spPr>
          <a:xfrm>
            <a:off x="4065986" y="5345951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FR-EU Sales</a:t>
            </a:r>
            <a:endParaRPr lang="en-GB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AA7D26-41C8-424B-A3C9-C665C4FB5492}"/>
              </a:ext>
            </a:extLst>
          </p:cNvPr>
          <p:cNvSpPr/>
          <p:nvPr/>
        </p:nvSpPr>
        <p:spPr>
          <a:xfrm>
            <a:off x="5154558" y="6061901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</a:t>
            </a:r>
            <a:endParaRPr lang="en-GB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E52176-5B7D-4D7B-A71F-DF8BBFEE6158}"/>
              </a:ext>
            </a:extLst>
          </p:cNvPr>
          <p:cNvSpPr/>
          <p:nvPr/>
        </p:nvSpPr>
        <p:spPr>
          <a:xfrm>
            <a:off x="4065986" y="6061901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DE-EU Sales</a:t>
            </a:r>
            <a:endParaRPr lang="en-GB" sz="16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5CEC88-DABB-4A1E-94CA-CF1E940D99D3}"/>
              </a:ext>
            </a:extLst>
          </p:cNvPr>
          <p:cNvCxnSpPr>
            <a:endCxn id="14" idx="1"/>
          </p:cNvCxnSpPr>
          <p:nvPr/>
        </p:nvCxnSpPr>
        <p:spPr>
          <a:xfrm flipV="1">
            <a:off x="3635828" y="1823062"/>
            <a:ext cx="436688" cy="5060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FEBCB26-54DB-4A9B-97BC-DC4474989B92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3635828" y="2329082"/>
            <a:ext cx="436688" cy="20993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8800A0-8081-41F3-921F-ECF8D7E9C9B5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3635828" y="2329082"/>
            <a:ext cx="436688" cy="92588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AE166B-862D-441B-BBD6-97C0D5B15158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007428" y="1823062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A6EE6C-AE34-4CFE-BA06-DF72CF03F13F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5007428" y="2539012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0942C2-A8EA-47C4-B967-D2599065A6AD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5007428" y="3254962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E032EA-8116-42D4-B8A2-CA6E8D219A33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3833949" y="4167061"/>
            <a:ext cx="232037" cy="9689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64361F-3DF2-4D67-9E3E-4A7580C2C3D9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3833949" y="4883011"/>
            <a:ext cx="232037" cy="25301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A62417-BBDC-4205-BB07-9E17B7CF893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833949" y="5136021"/>
            <a:ext cx="232037" cy="46294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1F99BAB-A995-4692-A306-738CE960B79D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3833949" y="5136021"/>
            <a:ext cx="232037" cy="117889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039DD4-1EA2-4C47-9C88-E7818733F057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5000898" y="4167061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061C2EA-1C9A-44C2-9BD1-DF82F68126B6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000898" y="4883011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589D1E5-5547-4247-8E48-0CA2B02443EA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>
            <a:off x="5000898" y="5598961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C5ECCBF-B1D1-4144-B750-2383978AC7E0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5000898" y="6314911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8A6BC06-20FC-45A2-AE1F-8FA50107734A}"/>
              </a:ext>
            </a:extLst>
          </p:cNvPr>
          <p:cNvSpPr/>
          <p:nvPr/>
        </p:nvSpPr>
        <p:spPr>
          <a:xfrm>
            <a:off x="6737338" y="2353502"/>
            <a:ext cx="5316583" cy="28791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Golden</a:t>
            </a:r>
            <a:br>
              <a:rPr lang="en-US" sz="1600" dirty="0"/>
            </a:br>
            <a:r>
              <a:rPr lang="en-US" sz="1600" dirty="0"/>
              <a:t>Data</a:t>
            </a:r>
            <a:endParaRPr lang="en-GB" sz="16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C98DDF7-3E75-4247-A8B3-C234799C035B}"/>
              </a:ext>
            </a:extLst>
          </p:cNvPr>
          <p:cNvSpPr/>
          <p:nvPr/>
        </p:nvSpPr>
        <p:spPr>
          <a:xfrm>
            <a:off x="7875984" y="3443459"/>
            <a:ext cx="1724297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Western Europe Sales</a:t>
            </a:r>
            <a:endParaRPr lang="en-GB" sz="16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1AE1D4C-F780-48B6-9169-F1B2A6619CD5}"/>
              </a:ext>
            </a:extLst>
          </p:cNvPr>
          <p:cNvSpPr/>
          <p:nvPr/>
        </p:nvSpPr>
        <p:spPr>
          <a:xfrm>
            <a:off x="10920890" y="2474499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GB</a:t>
            </a:r>
            <a:endParaRPr lang="en-GB" sz="16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00BE9D7-6C37-4D65-9DD3-66F08349DDD5}"/>
              </a:ext>
            </a:extLst>
          </p:cNvPr>
          <p:cNvSpPr/>
          <p:nvPr/>
        </p:nvSpPr>
        <p:spPr>
          <a:xfrm>
            <a:off x="10920890" y="3906399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</a:t>
            </a:r>
            <a:endParaRPr lang="en-GB" sz="16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B20064-0A3A-4BD8-B9EA-468947832C59}"/>
              </a:ext>
            </a:extLst>
          </p:cNvPr>
          <p:cNvSpPr/>
          <p:nvPr/>
        </p:nvSpPr>
        <p:spPr>
          <a:xfrm>
            <a:off x="10920890" y="3190449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ES</a:t>
            </a:r>
            <a:endParaRPr lang="en-GB" sz="16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F07468A-2F51-4505-A40B-4A5A7284E5A6}"/>
              </a:ext>
            </a:extLst>
          </p:cNvPr>
          <p:cNvSpPr/>
          <p:nvPr/>
        </p:nvSpPr>
        <p:spPr>
          <a:xfrm>
            <a:off x="9832318" y="2474499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GB-EU Sales</a:t>
            </a:r>
            <a:endParaRPr lang="en-GB" sz="16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43FA384-5829-4052-9F56-AA67D41C4950}"/>
              </a:ext>
            </a:extLst>
          </p:cNvPr>
          <p:cNvSpPr/>
          <p:nvPr/>
        </p:nvSpPr>
        <p:spPr>
          <a:xfrm>
            <a:off x="9832318" y="3190449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ES-EU Sales</a:t>
            </a:r>
            <a:endParaRPr lang="en-GB" sz="1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D0EDA3-83E3-49A1-BBDC-319935A1B8B0}"/>
              </a:ext>
            </a:extLst>
          </p:cNvPr>
          <p:cNvSpPr/>
          <p:nvPr/>
        </p:nvSpPr>
        <p:spPr>
          <a:xfrm>
            <a:off x="9832318" y="3906399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FR-EU Sales</a:t>
            </a:r>
            <a:endParaRPr lang="en-GB" sz="16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F53560-4807-449C-965B-A680B082E97D}"/>
              </a:ext>
            </a:extLst>
          </p:cNvPr>
          <p:cNvSpPr/>
          <p:nvPr/>
        </p:nvSpPr>
        <p:spPr>
          <a:xfrm>
            <a:off x="10920890" y="4622349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</a:t>
            </a:r>
            <a:endParaRPr lang="en-GB" sz="16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D0676C-20DF-421E-8E2D-448E5D8C1FB9}"/>
              </a:ext>
            </a:extLst>
          </p:cNvPr>
          <p:cNvSpPr/>
          <p:nvPr/>
        </p:nvSpPr>
        <p:spPr>
          <a:xfrm>
            <a:off x="9832318" y="4622349"/>
            <a:ext cx="934912" cy="50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DE-EU Sales</a:t>
            </a:r>
            <a:endParaRPr lang="en-GB" sz="16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2DF1066-AF9D-40E4-A950-E14FE463D18B}"/>
              </a:ext>
            </a:extLst>
          </p:cNvPr>
          <p:cNvCxnSpPr>
            <a:cxnSpLocks/>
            <a:stCxn id="82" idx="3"/>
            <a:endCxn id="86" idx="1"/>
          </p:cNvCxnSpPr>
          <p:nvPr/>
        </p:nvCxnSpPr>
        <p:spPr>
          <a:xfrm flipV="1">
            <a:off x="9600281" y="2727509"/>
            <a:ext cx="232037" cy="96896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D484D62-F03D-4480-A162-BB8248811805}"/>
              </a:ext>
            </a:extLst>
          </p:cNvPr>
          <p:cNvCxnSpPr>
            <a:cxnSpLocks/>
            <a:stCxn id="82" idx="3"/>
            <a:endCxn id="87" idx="1"/>
          </p:cNvCxnSpPr>
          <p:nvPr/>
        </p:nvCxnSpPr>
        <p:spPr>
          <a:xfrm flipV="1">
            <a:off x="9600281" y="3443459"/>
            <a:ext cx="232037" cy="25301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B51540-9FA8-4DCE-93BC-B1D821F5CFA5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9600281" y="3696469"/>
            <a:ext cx="232037" cy="46294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A72D3D3-13D5-43AD-8337-02E78D1CADAF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>
            <a:off x="9600281" y="3696469"/>
            <a:ext cx="232037" cy="117889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9810158-1EBF-4834-AB74-87807D370B9C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>
            <a:off x="10767230" y="2727509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FB9AEDA-BEC3-47C4-A86E-829C1CCDCCBA}"/>
              </a:ext>
            </a:extLst>
          </p:cNvPr>
          <p:cNvCxnSpPr>
            <a:cxnSpLocks/>
            <a:stCxn id="87" idx="3"/>
            <a:endCxn id="85" idx="1"/>
          </p:cNvCxnSpPr>
          <p:nvPr/>
        </p:nvCxnSpPr>
        <p:spPr>
          <a:xfrm>
            <a:off x="10767230" y="3443459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856A9A7-F8BB-4542-A7C1-C6B670FE3352}"/>
              </a:ext>
            </a:extLst>
          </p:cNvPr>
          <p:cNvCxnSpPr>
            <a:cxnSpLocks/>
            <a:stCxn id="88" idx="3"/>
            <a:endCxn id="84" idx="1"/>
          </p:cNvCxnSpPr>
          <p:nvPr/>
        </p:nvCxnSpPr>
        <p:spPr>
          <a:xfrm>
            <a:off x="10767230" y="4159409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1AE715E-0CFF-4282-8593-134FF98EFCC8}"/>
              </a:ext>
            </a:extLst>
          </p:cNvPr>
          <p:cNvCxnSpPr>
            <a:cxnSpLocks/>
            <a:stCxn id="90" idx="3"/>
            <a:endCxn id="89" idx="1"/>
          </p:cNvCxnSpPr>
          <p:nvPr/>
        </p:nvCxnSpPr>
        <p:spPr>
          <a:xfrm>
            <a:off x="10767230" y="4875359"/>
            <a:ext cx="15366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0EAE13D-CFB6-461D-8199-3C9E373F1878}"/>
              </a:ext>
            </a:extLst>
          </p:cNvPr>
          <p:cNvCxnSpPr>
            <a:cxnSpLocks/>
            <a:stCxn id="81" idx="1"/>
            <a:endCxn id="37" idx="3"/>
          </p:cNvCxnSpPr>
          <p:nvPr/>
        </p:nvCxnSpPr>
        <p:spPr>
          <a:xfrm flipH="1" flipV="1">
            <a:off x="6287589" y="2534427"/>
            <a:ext cx="449749" cy="125862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2237462-176B-46C6-828F-62EA62A5B4DD}"/>
              </a:ext>
            </a:extLst>
          </p:cNvPr>
          <p:cNvCxnSpPr>
            <a:cxnSpLocks/>
            <a:stCxn id="81" idx="1"/>
            <a:endCxn id="38" idx="3"/>
          </p:cNvCxnSpPr>
          <p:nvPr/>
        </p:nvCxnSpPr>
        <p:spPr>
          <a:xfrm flipH="1">
            <a:off x="6287589" y="3793054"/>
            <a:ext cx="449749" cy="143955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45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477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CC869C-3067-4734-9F79-CBFF14C1227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en-US" sz="2400" dirty="0"/>
              <a:t>Managing reference data provides no value until the data is used in your wider organization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en-US" sz="2400" dirty="0"/>
              <a:t>Ensuring that the data is centrally managed but widely used in the correct manner goes a long way to easing the problem of uptake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en-US" sz="2400" dirty="0"/>
              <a:t>For each piece of data you need to know:</a:t>
            </a:r>
          </a:p>
          <a:p>
            <a:pPr marL="800100" lvl="1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en-GB" sz="2400" dirty="0"/>
              <a:t>Where is the data authored?</a:t>
            </a:r>
          </a:p>
          <a:p>
            <a:pPr marL="800100" lvl="1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en-GB" sz="2400" dirty="0"/>
              <a:t>Where is the source of truth?</a:t>
            </a:r>
          </a:p>
          <a:p>
            <a:pPr marL="800100" lvl="1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en-GB" sz="2400" dirty="0"/>
              <a:t>Where is the data used and do they use the source of truth?</a:t>
            </a:r>
          </a:p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en-GB" sz="2400" dirty="0"/>
              <a:t>Answering these questions gives you a good idea of how to get data in </a:t>
            </a:r>
            <a:r>
              <a:rPr lang="en-GB" sz="2400" b="1" dirty="0"/>
              <a:t>and</a:t>
            </a:r>
            <a:r>
              <a:rPr lang="en-GB" sz="2400" dirty="0"/>
              <a:t> out of your reference data solution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-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88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02189008"/>
              </p:ext>
            </p:extLst>
          </p:nvPr>
        </p:nvGraphicFramePr>
        <p:xfrm>
          <a:off x="838200" y="1825625"/>
          <a:ext cx="10515600" cy="42885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  <a:endParaRPr lang="en-GB" sz="1600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dirty="0"/>
                        <a:t>Simple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Verdana" panose="020B0604030504040204" pitchFamily="34" charset="0"/>
                        </a:rPr>
                        <a:t>reference data is really the entry level version</a:t>
                      </a:r>
                      <a:endParaRPr lang="en-GB" sz="1400" b="0" i="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Verdana" panose="020B0604030504040204" pitchFamily="34" charset="0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Verdana" panose="020B0604030504040204" pitchFamily="34" charset="0"/>
                        </a:rPr>
                        <a:t>It can also be categorized as </a:t>
                      </a:r>
                      <a:r>
                        <a:rPr lang="en-GB" sz="1400" dirty="0"/>
                        <a:t>a simple </a:t>
                      </a:r>
                      <a:r>
                        <a:rPr lang="en-GB" sz="1400" b="1" dirty="0"/>
                        <a:t>list of values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Can easily be stored in files</a:t>
                      </a:r>
                      <a:endParaRPr lang="en-GB" sz="1600" b="0" dirty="0"/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GB" sz="1600" b="0" dirty="0"/>
                        <a:t>Model only contains a single field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Can only store a single value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GB" sz="1600" b="0" dirty="0"/>
                        <a:t>Very simple to implement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GB" sz="1600" b="0" dirty="0"/>
                        <a:t>Very simple to understand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GB" sz="1600" b="0" dirty="0"/>
                        <a:t>Normally not used (more complex patterns would be 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Complex reference data </a:t>
                      </a:r>
                      <a:r>
                        <a:rPr lang="en-US" sz="1600" dirty="0"/>
                        <a:t>– allows more fields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Separate Primary Key </a:t>
                      </a:r>
                      <a:r>
                        <a:rPr lang="en-US" sz="1600" dirty="0"/>
                        <a:t>– allows changes to the reference value without impacting keys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Lookup Mapping </a:t>
                      </a:r>
                      <a:r>
                        <a:rPr lang="en-US" sz="1600" dirty="0"/>
                        <a:t>– allows different values to be mapped from different sources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Reference Data –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619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Examples</a:t>
            </a:r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06BD9D5-15EA-4A8C-B3FA-A1948F78B60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82826982"/>
              </p:ext>
            </p:extLst>
          </p:nvPr>
        </p:nvGraphicFramePr>
        <p:xfrm>
          <a:off x="831850" y="1812925"/>
          <a:ext cx="10336895" cy="47091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67379">
                  <a:extLst>
                    <a:ext uri="{9D8B030D-6E8A-4147-A177-3AD203B41FA5}">
                      <a16:colId xmlns:a16="http://schemas.microsoft.com/office/drawing/2014/main" val="741095854"/>
                    </a:ext>
                  </a:extLst>
                </a:gridCol>
                <a:gridCol w="2067379">
                  <a:extLst>
                    <a:ext uri="{9D8B030D-6E8A-4147-A177-3AD203B41FA5}">
                      <a16:colId xmlns:a16="http://schemas.microsoft.com/office/drawing/2014/main" val="3192412106"/>
                    </a:ext>
                  </a:extLst>
                </a:gridCol>
                <a:gridCol w="2067379">
                  <a:extLst>
                    <a:ext uri="{9D8B030D-6E8A-4147-A177-3AD203B41FA5}">
                      <a16:colId xmlns:a16="http://schemas.microsoft.com/office/drawing/2014/main" val="1217169268"/>
                    </a:ext>
                  </a:extLst>
                </a:gridCol>
                <a:gridCol w="2067379">
                  <a:extLst>
                    <a:ext uri="{9D8B030D-6E8A-4147-A177-3AD203B41FA5}">
                      <a16:colId xmlns:a16="http://schemas.microsoft.com/office/drawing/2014/main" val="2731237486"/>
                    </a:ext>
                  </a:extLst>
                </a:gridCol>
                <a:gridCol w="2067379">
                  <a:extLst>
                    <a:ext uri="{9D8B030D-6E8A-4147-A177-3AD203B41FA5}">
                      <a16:colId xmlns:a16="http://schemas.microsoft.com/office/drawing/2014/main" val="3625522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Authored?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of Truth?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Used?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Inbound/Outbound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Integration Style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3314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100" dirty="0"/>
                        <a:t>External</a:t>
                      </a:r>
                      <a:endParaRPr lang="en-GB" sz="1100" dirty="0"/>
                    </a:p>
                  </a:txBody>
                  <a:tcPr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100" dirty="0"/>
                        <a:t>RDM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100" dirty="0"/>
                        <a:t>Multiple applications all using source of truth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Inbound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Pull – RDM pulls data externally, performing a mapping to the source of truth as it does so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6678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Outbound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Push – RDM can push data out to all systems using its source of truth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0486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100" dirty="0"/>
                        <a:t>Various</a:t>
                      </a:r>
                      <a:endParaRPr lang="en-GB" sz="1100" dirty="0"/>
                    </a:p>
                  </a:txBody>
                  <a:tcPr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100" dirty="0"/>
                        <a:t>Various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100" dirty="0"/>
                        <a:t>Various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Inbound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Pull – RDM pulls data externally, performing a mapping to the source of truth as it does so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11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Outbound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Publish – RDM publishes its data and subscribers can consume that data, performing the necessary mappings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8679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100" dirty="0"/>
                        <a:t>RDM</a:t>
                      </a:r>
                      <a:endParaRPr lang="en-GB" sz="1100" dirty="0"/>
                    </a:p>
                  </a:txBody>
                  <a:tcPr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100" dirty="0"/>
                        <a:t>RDM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Multiple applications all using source of truth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Inbound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 – all reference data is authored in RDM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5407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Outbound</a:t>
                      </a:r>
                      <a:endParaRPr lang="en-GB" sz="1100" dirty="0"/>
                    </a:p>
                  </a:txBody>
                  <a:tcPr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Push – RDM can push data out to all systems using its source of truth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678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CCD9D6-24E1-224D-BB3D-1735E6BAA1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Presented by Matthew Harris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75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45A417-88EE-4E88-96DE-68114417AB8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61582436"/>
              </p:ext>
            </p:extLst>
          </p:nvPr>
        </p:nvGraphicFramePr>
        <p:xfrm>
          <a:off x="7591427" y="2458659"/>
          <a:ext cx="2374447" cy="3327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374447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United Kingdom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91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Tonga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79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82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Sierra Leone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44175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Reference Data – Model and Example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1C926-FE03-40A0-9CEF-B4D964CF3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553330"/>
              </p:ext>
            </p:extLst>
          </p:nvPr>
        </p:nvGraphicFramePr>
        <p:xfrm>
          <a:off x="1625149" y="2458659"/>
          <a:ext cx="2934604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02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DFAB5-3B61-2945-A397-9C04629A0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Complex Reference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65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05896A8-CEE8-406F-AC8D-9707B1A6535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30635256"/>
              </p:ext>
            </p:extLst>
          </p:nvPr>
        </p:nvGraphicFramePr>
        <p:xfrm>
          <a:off x="838200" y="1825625"/>
          <a:ext cx="10515600" cy="40690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433553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274431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  <a:endParaRPr lang="en-GB" sz="1600" dirty="0"/>
                    </a:p>
                  </a:txBody>
                  <a:tcPr>
                    <a:solidFill>
                      <a:srgbClr val="EB71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439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dirty="0"/>
                        <a:t>Complex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Verdana" panose="020B0604030504040204" pitchFamily="34" charset="0"/>
                        </a:rPr>
                        <a:t>reference data is contained in a single entity, but now has multiple attributes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Verdana" panose="020B0604030504040204" pitchFamily="34" charset="0"/>
                        </a:rPr>
                        <a:t>The primary key is still contained within the data itself, but other contextual fields may be present, such as labels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4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Pros/Cons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65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Single table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Multiple fields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May be used in conjunction with other patterns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Can be used as a CSV and/or database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Very easy to use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Can be stored in flat files or database (or Excel)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0" dirty="0"/>
                        <a:t>Very common pattern to simply master reference data</a:t>
                      </a:r>
                      <a:endParaRPr lang="en-GB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937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Related Patterns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628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251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Separate Primary Key </a:t>
                      </a:r>
                      <a:r>
                        <a:rPr lang="en-US" sz="1600" dirty="0"/>
                        <a:t>– allows changes to the reference value without impacting keys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Lookup Mapping </a:t>
                      </a:r>
                      <a:r>
                        <a:rPr lang="en-US" sz="1600" dirty="0"/>
                        <a:t>– allows different values to be mapped from different sources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Tx/>
                        <a:buBlip>
                          <a:blip r:embed="rId2"/>
                        </a:buBlip>
                      </a:pPr>
                      <a:r>
                        <a:rPr lang="en-US" sz="1600" b="1" dirty="0"/>
                        <a:t>Flexible Hierarchy </a:t>
                      </a:r>
                      <a:r>
                        <a:rPr lang="en-US" sz="1600" dirty="0"/>
                        <a:t>– self reference turns a complex reference into a hierarchy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22357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9C86-5792-4DE9-8399-E54B79247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Complex Reference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66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80C8-C4C2-44A1-AD48-E89EFF5FD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Complex Reference Data – Model and Example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3F1C926-FE03-40A0-9CEF-B4D964CF3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812386"/>
              </p:ext>
            </p:extLst>
          </p:nvPr>
        </p:nvGraphicFramePr>
        <p:xfrm>
          <a:off x="9092299" y="493616"/>
          <a:ext cx="2934604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4715">
                  <a:extLst>
                    <a:ext uri="{9D8B030D-6E8A-4147-A177-3AD203B41FA5}">
                      <a16:colId xmlns:a16="http://schemas.microsoft.com/office/drawing/2014/main" val="1395866015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32058648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3 code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2 code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9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5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Official Name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483174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79DE8F7-102E-4D23-A21C-DE393829FC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138879"/>
              </p:ext>
            </p:extLst>
          </p:nvPr>
        </p:nvGraphicFramePr>
        <p:xfrm>
          <a:off x="1464283" y="2602592"/>
          <a:ext cx="9343420" cy="3870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43451">
                  <a:extLst>
                    <a:ext uri="{9D8B030D-6E8A-4147-A177-3AD203B41FA5}">
                      <a16:colId xmlns:a16="http://schemas.microsoft.com/office/drawing/2014/main" val="3387549185"/>
                    </a:ext>
                  </a:extLst>
                </a:gridCol>
                <a:gridCol w="1087967">
                  <a:extLst>
                    <a:ext uri="{9D8B030D-6E8A-4147-A177-3AD203B41FA5}">
                      <a16:colId xmlns:a16="http://schemas.microsoft.com/office/drawing/2014/main" val="4062142438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649247999"/>
                    </a:ext>
                  </a:extLst>
                </a:gridCol>
                <a:gridCol w="4889502">
                  <a:extLst>
                    <a:ext uri="{9D8B030D-6E8A-4147-A177-3AD203B41FA5}">
                      <a16:colId xmlns:a16="http://schemas.microsoft.com/office/drawing/2014/main" val="2292397164"/>
                    </a:ext>
                  </a:extLst>
                </a:gridCol>
              </a:tblGrid>
              <a:tr h="185420">
                <a:tc gridSpan="4"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en-GB" dirty="0"/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3464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Alpha 3 code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Alpha 2 code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Official Name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Commonwealth of Australia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8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GBR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Kingdom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United Kingdom of Great Britain and Northern Ireland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The French Republic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91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Tonga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The Kingdom of Tonga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0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Republic of Chile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79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82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Sierra Leone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Republic of Sierra Leone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44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7004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mma Group 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buFontTx/>
          <a:buBlip>
            <a:blip xmlns:r="http://schemas.openxmlformats.org/officeDocument/2006/relationships" r:embed="rId1"/>
          </a:buBlip>
          <a:defRPr dirty="0" err="1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ey Mess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buFontTx/>
          <a:buBlip>
            <a:blip xmlns:r="http://schemas.openxmlformats.org/officeDocument/2006/relationships" r:embed="rId1"/>
          </a:buBlip>
          <a:defRPr sz="1600" dirty="0" err="1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pproved Stock Im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buFontTx/>
          <a:buBlip>
            <a:blip xmlns:r="http://schemas.openxmlformats.org/officeDocument/2006/relationships" r:embed="rId1"/>
          </a:buBlip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44D101CA8F4747BC9D816D51706EDA" ma:contentTypeVersion="12" ma:contentTypeDescription="Create a new document." ma:contentTypeScope="" ma:versionID="4fe2fd2105a9f7e01d3d92d355ed0fc6">
  <xsd:schema xmlns:xsd="http://www.w3.org/2001/XMLSchema" xmlns:xs="http://www.w3.org/2001/XMLSchema" xmlns:p="http://schemas.microsoft.com/office/2006/metadata/properties" xmlns:ns2="ff92d091-eb3a-4675-be02-66f3dfc57358" xmlns:ns3="a2cd66ea-b1e3-4925-a340-e9c85e1835b5" targetNamespace="http://schemas.microsoft.com/office/2006/metadata/properties" ma:root="true" ma:fieldsID="64c145a3b0e68795d53437a809c95f0c" ns2:_="" ns3:_="">
    <xsd:import namespace="ff92d091-eb3a-4675-be02-66f3dfc57358"/>
    <xsd:import namespace="a2cd66ea-b1e3-4925-a340-e9c85e1835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2d091-eb3a-4675-be02-66f3dfc573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cd66ea-b1e3-4925-a340-e9c85e1835b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2cd66ea-b1e3-4925-a340-e9c85e1835b5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723721-BD87-4F65-894F-003A4E706599}">
  <ds:schemaRefs>
    <ds:schemaRef ds:uri="a2cd66ea-b1e3-4925-a340-e9c85e1835b5"/>
    <ds:schemaRef ds:uri="ff92d091-eb3a-4675-be02-66f3dfc573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599C102-2191-4625-B807-0ED787288850}">
  <ds:schemaRefs>
    <ds:schemaRef ds:uri="a2cd66ea-b1e3-4925-a340-e9c85e1835b5"/>
    <ds:schemaRef ds:uri="ff92d091-eb3a-4675-be02-66f3dfc573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1A4D1D0-05CC-4ADD-9B35-2AB7E5342C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3264</Words>
  <Application>Microsoft Macintosh PowerPoint</Application>
  <PresentationFormat>Widescreen</PresentationFormat>
  <Paragraphs>1029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Century Gothic</vt:lpstr>
      <vt:lpstr>Courier New</vt:lpstr>
      <vt:lpstr>Google Sans</vt:lpstr>
      <vt:lpstr>Comma Group 2021</vt:lpstr>
      <vt:lpstr>Key Messages</vt:lpstr>
      <vt:lpstr>Approved Stock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Lizzie Shayler</dc:creator>
  <cp:lastModifiedBy>Roan van Heerden</cp:lastModifiedBy>
  <cp:revision>5</cp:revision>
  <dcterms:created xsi:type="dcterms:W3CDTF">2021-02-24T13:27:11Z</dcterms:created>
  <dcterms:modified xsi:type="dcterms:W3CDTF">2023-01-31T12:52:18Z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0x0101007244D101CA8F4747BC9D816D51706EDA</vt:lpwstr>
  </property>
  <property fmtid="{D5CDD505-2E9C-101B-9397-08002B2CF9AE}" pid="3" name="Order">
    <vt:r8>166100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